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312" r:id="rId6"/>
    <p:sldId id="305" r:id="rId7"/>
    <p:sldId id="265" r:id="rId8"/>
    <p:sldId id="262" r:id="rId9"/>
    <p:sldId id="268" r:id="rId10"/>
    <p:sldId id="304" r:id="rId11"/>
    <p:sldId id="260" r:id="rId12"/>
    <p:sldId id="267" r:id="rId13"/>
    <p:sldId id="310" r:id="rId14"/>
    <p:sldId id="264" r:id="rId15"/>
    <p:sldId id="269" r:id="rId16"/>
    <p:sldId id="298" r:id="rId17"/>
    <p:sldId id="270" r:id="rId18"/>
    <p:sldId id="271" r:id="rId19"/>
    <p:sldId id="308" r:id="rId20"/>
    <p:sldId id="272" r:id="rId21"/>
    <p:sldId id="273" r:id="rId22"/>
    <p:sldId id="300" r:id="rId23"/>
    <p:sldId id="274" r:id="rId24"/>
    <p:sldId id="275" r:id="rId25"/>
    <p:sldId id="309" r:id="rId26"/>
    <p:sldId id="276" r:id="rId27"/>
    <p:sldId id="277" r:id="rId28"/>
    <p:sldId id="302" r:id="rId29"/>
    <p:sldId id="278" r:id="rId30"/>
    <p:sldId id="279" r:id="rId31"/>
    <p:sldId id="306" r:id="rId32"/>
    <p:sldId id="280" r:id="rId33"/>
    <p:sldId id="281" r:id="rId34"/>
    <p:sldId id="311" r:id="rId35"/>
    <p:sldId id="282" r:id="rId36"/>
    <p:sldId id="283" r:id="rId37"/>
    <p:sldId id="303" r:id="rId38"/>
    <p:sldId id="284" r:id="rId39"/>
    <p:sldId id="285" r:id="rId40"/>
    <p:sldId id="307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</p:sldIdLst>
  <p:sldSz cx="18288000" cy="10287000"/>
  <p:notesSz cx="6858000" cy="9144000"/>
  <p:embeddedFontLst>
    <p:embeddedFont>
      <p:font typeface="Porcelain" panose="020B0604020202020204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D0E8"/>
    <a:srgbClr val="FFC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27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jpeg"/><Relationship Id="rId5" Type="http://schemas.openxmlformats.org/officeDocument/2006/relationships/image" Target="../media/image4.sv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jpeg"/><Relationship Id="rId5" Type="http://schemas.openxmlformats.org/officeDocument/2006/relationships/image" Target="../media/image4.svg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0.jpeg"/><Relationship Id="rId5" Type="http://schemas.openxmlformats.org/officeDocument/2006/relationships/image" Target="../media/image4.svg"/><Relationship Id="rId10" Type="http://schemas.openxmlformats.org/officeDocument/2006/relationships/slide" Target="slide52.xml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jpeg"/><Relationship Id="rId5" Type="http://schemas.openxmlformats.org/officeDocument/2006/relationships/image" Target="../media/image4.svg"/><Relationship Id="rId10" Type="http://schemas.openxmlformats.org/officeDocument/2006/relationships/image" Target="../media/image20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3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jpeg"/><Relationship Id="rId5" Type="http://schemas.openxmlformats.org/officeDocument/2006/relationships/image" Target="../media/image4.sv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jpeg"/><Relationship Id="rId5" Type="http://schemas.openxmlformats.org/officeDocument/2006/relationships/image" Target="../media/image4.sv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7.jpeg"/><Relationship Id="rId5" Type="http://schemas.openxmlformats.org/officeDocument/2006/relationships/image" Target="../media/image4.sv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7.jpeg"/><Relationship Id="rId5" Type="http://schemas.openxmlformats.org/officeDocument/2006/relationships/image" Target="../media/image4.sv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0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0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2.jpeg"/><Relationship Id="rId5" Type="http://schemas.openxmlformats.org/officeDocument/2006/relationships/image" Target="../media/image4.sv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2.jpeg"/><Relationship Id="rId5" Type="http://schemas.openxmlformats.org/officeDocument/2006/relationships/image" Target="../media/image4.svg"/><Relationship Id="rId10" Type="http://schemas.openxmlformats.org/officeDocument/2006/relationships/image" Target="../media/image31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4.jpeg"/><Relationship Id="rId5" Type="http://schemas.openxmlformats.org/officeDocument/2006/relationships/image" Target="../media/image4.sv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6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8.jpeg"/><Relationship Id="rId5" Type="http://schemas.openxmlformats.org/officeDocument/2006/relationships/image" Target="../media/image4.sv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8.jpeg"/><Relationship Id="rId5" Type="http://schemas.openxmlformats.org/officeDocument/2006/relationships/image" Target="../media/image4.svg"/><Relationship Id="rId10" Type="http://schemas.openxmlformats.org/officeDocument/2006/relationships/image" Target="../media/image37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0.jpeg"/><Relationship Id="rId5" Type="http://schemas.openxmlformats.org/officeDocument/2006/relationships/image" Target="../media/image4.sv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0.jpeg"/><Relationship Id="rId5" Type="http://schemas.openxmlformats.org/officeDocument/2006/relationships/image" Target="../media/image4.svg"/><Relationship Id="rId10" Type="http://schemas.openxmlformats.org/officeDocument/2006/relationships/image" Target="../media/image3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9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9.jpe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3.jpeg"/><Relationship Id="rId5" Type="http://schemas.openxmlformats.org/officeDocument/2006/relationships/image" Target="../media/image4.svg"/><Relationship Id="rId10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3.jpeg"/><Relationship Id="rId5" Type="http://schemas.openxmlformats.org/officeDocument/2006/relationships/image" Target="../media/image4.svg"/><Relationship Id="rId10" Type="http://schemas.openxmlformats.org/officeDocument/2006/relationships/image" Target="../media/image42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6.jpeg"/><Relationship Id="rId5" Type="http://schemas.openxmlformats.org/officeDocument/2006/relationships/image" Target="../media/image4.svg"/><Relationship Id="rId10" Type="http://schemas.openxmlformats.org/officeDocument/2006/relationships/image" Target="../media/image45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jpeg"/><Relationship Id="rId5" Type="http://schemas.openxmlformats.org/officeDocument/2006/relationships/image" Target="../media/image4.svg"/><Relationship Id="rId10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4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9.png"/><Relationship Id="rId5" Type="http://schemas.openxmlformats.org/officeDocument/2006/relationships/image" Target="../media/image4.svg"/><Relationship Id="rId10" Type="http://schemas.openxmlformats.org/officeDocument/2006/relationships/image" Target="../media/image48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14.xml"/><Relationship Id="rId5" Type="http://schemas.openxmlformats.org/officeDocument/2006/relationships/image" Target="../media/image4.sv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jpe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3209205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 rot="-1688686">
            <a:off x="12220558" y="4098518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8"/>
          <p:cNvSpPr txBox="1"/>
          <p:nvPr/>
        </p:nvSpPr>
        <p:spPr>
          <a:xfrm>
            <a:off x="3536910" y="2574256"/>
            <a:ext cx="11214180" cy="374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50"/>
              </a:lnSpc>
            </a:pPr>
            <a:r>
              <a:rPr lang="en-US" sz="15000" spc="434" dirty="0">
                <a:solidFill>
                  <a:srgbClr val="000000"/>
                </a:solidFill>
                <a:latin typeface="Porcelain"/>
              </a:rPr>
              <a:t>Comparatives &amp;</a:t>
            </a:r>
          </a:p>
          <a:p>
            <a:pPr algn="ctr">
              <a:lnSpc>
                <a:spcPts val="14250"/>
              </a:lnSpc>
            </a:pPr>
            <a:r>
              <a:rPr lang="en-US" sz="15000" spc="434" dirty="0">
                <a:solidFill>
                  <a:srgbClr val="000000"/>
                </a:solidFill>
                <a:latin typeface="Porcelain"/>
              </a:rPr>
              <a:t>Superlatives</a:t>
            </a:r>
          </a:p>
        </p:txBody>
      </p:sp>
      <p:sp>
        <p:nvSpPr>
          <p:cNvPr id="9" name="Freeform 9"/>
          <p:cNvSpPr/>
          <p:nvPr/>
        </p:nvSpPr>
        <p:spPr>
          <a:xfrm>
            <a:off x="5486400" y="7417424"/>
            <a:ext cx="7315200" cy="448056"/>
          </a:xfrm>
          <a:custGeom>
            <a:avLst/>
            <a:gdLst/>
            <a:ahLst/>
            <a:cxnLst/>
            <a:rect l="l" t="t" r="r" b="b"/>
            <a:pathLst>
              <a:path w="7315200" h="448056">
                <a:moveTo>
                  <a:pt x="0" y="0"/>
                </a:moveTo>
                <a:lnTo>
                  <a:pt x="7315200" y="0"/>
                </a:lnTo>
                <a:lnTo>
                  <a:pt x="7315200" y="448056"/>
                </a:lnTo>
                <a:lnTo>
                  <a:pt x="0" y="4480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 rot="-7092220">
            <a:off x="-7888820" y="3332138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8A7AD0-B34A-41DF-4D78-8A39E0F0D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72488AF-E6E9-E298-194B-7BE010B15379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ABF2C56-E2D8-4422-F098-6580CB40D1DD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6900E51-A5BD-2630-02EF-720DD0F73E48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6706A9-FB89-ECBE-820A-06350DB1AA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5C1622-ECD3-51CF-D0CE-9FE29640DE1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CFA4712A-BC02-2F89-A1BE-95CB65589A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5FBC190-6E16-BDCD-6571-C1891E22B38D}"/>
              </a:ext>
            </a:extLst>
          </p:cNvPr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F64445B-A240-3185-F73B-3E1BF712D4D7}"/>
              </a:ext>
            </a:extLst>
          </p:cNvPr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8A2A638-F521-042A-E2CA-20715EDEED1A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As exciting as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1F7CBEE-D5A5-2343-96D7-AB1FDD930887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5004837D-9CE9-33F6-85BF-6445DFACD965}"/>
              </a:ext>
            </a:extLst>
          </p:cNvPr>
          <p:cNvSpPr txBox="1"/>
          <p:nvPr/>
        </p:nvSpPr>
        <p:spPr>
          <a:xfrm>
            <a:off x="2657091" y="3469786"/>
            <a:ext cx="8116452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_______ is/are as exciting as _________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58BCFE-9064-D7DA-3E39-C48AE7026C9B}"/>
              </a:ext>
            </a:extLst>
          </p:cNvPr>
          <p:cNvGrpSpPr/>
          <p:nvPr/>
        </p:nvGrpSpPr>
        <p:grpSpPr>
          <a:xfrm>
            <a:off x="9652961" y="2903443"/>
            <a:ext cx="7771758" cy="5022869"/>
            <a:chOff x="9448800" y="4436997"/>
            <a:chExt cx="7771758" cy="5022869"/>
          </a:xfrm>
        </p:grpSpPr>
        <p:pic>
          <p:nvPicPr>
            <p:cNvPr id="6" name="Picture 5" descr="A black and white bubble&#10;&#10;Description automatically generated with medium confidence">
              <a:extLst>
                <a:ext uri="{FF2B5EF4-FFF2-40B4-BE49-F238E27FC236}">
                  <a16:creationId xmlns:a16="http://schemas.microsoft.com/office/drawing/2014/main" id="{3FA79AC4-48FD-6D8D-EDF0-B64AD6668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436997"/>
              <a:ext cx="7771758" cy="502286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84F081-0BDE-B3E6-BB75-009E67C6A5BD}"/>
                </a:ext>
              </a:extLst>
            </p:cNvPr>
            <p:cNvSpPr txBox="1"/>
            <p:nvPr/>
          </p:nvSpPr>
          <p:spPr>
            <a:xfrm>
              <a:off x="10371218" y="6027144"/>
              <a:ext cx="6057900" cy="13465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491"/>
                </a:lnSpc>
              </a:pPr>
              <a:r>
                <a:rPr lang="en-US" sz="8000" spc="320" dirty="0">
                  <a:solidFill>
                    <a:srgbClr val="000000"/>
                  </a:solidFill>
                  <a:latin typeface="Porcelain"/>
                </a:rPr>
                <a:t>Free answer!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087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C2F988-FD26-9217-F24B-2C8D4CE51D58}"/>
              </a:ext>
            </a:extLst>
          </p:cNvPr>
          <p:cNvSpPr txBox="1"/>
          <p:nvPr/>
        </p:nvSpPr>
        <p:spPr>
          <a:xfrm>
            <a:off x="2209800" y="1278904"/>
            <a:ext cx="139446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 (by population)?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364FD55-F71C-C1D2-8412-A6E1360CBB93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ACBFA9-FB1E-5A63-273E-5898A0E85A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New York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AF75D2-8C28-A3C8-98AA-6A4015375C5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London</a:t>
            </a:r>
          </a:p>
        </p:txBody>
      </p:sp>
      <p:pic>
        <p:nvPicPr>
          <p:cNvPr id="4098" name="Picture 2" descr="The 37 Best Things to Do in New York City | Condé Nast Traveler">
            <a:extLst>
              <a:ext uri="{FF2B5EF4-FFF2-40B4-BE49-F238E27FC236}">
                <a16:creationId xmlns:a16="http://schemas.microsoft.com/office/drawing/2014/main" id="{BE7FF168-23C4-8E42-A48A-BC905B7E8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45" y="3614168"/>
            <a:ext cx="4515716" cy="33824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ndon - Wikipedia">
            <a:extLst>
              <a:ext uri="{FF2B5EF4-FFF2-40B4-BE49-F238E27FC236}">
                <a16:creationId xmlns:a16="http://schemas.microsoft.com/office/drawing/2014/main" id="{1F88BD7F-5D2E-7308-DD35-FBE548150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61" y="3906052"/>
            <a:ext cx="5437360" cy="30511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9C64738-DCD5-D9D6-F7B3-EB579D791EC3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7EDF-5B97-94B3-258A-C2F4D06110F6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London is bigger than New York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7CEE85-E2DE-13F2-3B25-396FAAF6ACAE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E7C1B81-579E-F51A-9A99-1C40E84FA467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8.1 million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06986A-EA56-7A05-D1DD-0A6AD1791751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9.5 million</a:t>
            </a:r>
          </a:p>
        </p:txBody>
      </p:sp>
      <p:pic>
        <p:nvPicPr>
          <p:cNvPr id="20" name="Picture 4" descr="London - Wikipedia">
            <a:extLst>
              <a:ext uri="{FF2B5EF4-FFF2-40B4-BE49-F238E27FC236}">
                <a16:creationId xmlns:a16="http://schemas.microsoft.com/office/drawing/2014/main" id="{F54EB8C6-4453-6109-60F5-836B3108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561" y="3906052"/>
            <a:ext cx="5437360" cy="30511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D3633D0-0DDE-10B8-9F07-4C1771CF51CE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2" descr="The 37 Best Things to Do in New York City | Condé Nast Traveler">
            <a:extLst>
              <a:ext uri="{FF2B5EF4-FFF2-40B4-BE49-F238E27FC236}">
                <a16:creationId xmlns:a16="http://schemas.microsoft.com/office/drawing/2014/main" id="{8F9DD657-50F5-0F6C-600E-F3D5FB78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45" y="3614168"/>
            <a:ext cx="4515716" cy="33824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42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2F60A-C364-52A0-CA92-F1CBCEA0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54CA99-19C0-E7CA-2CD8-BB770BF82BE7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5961C5-8880-828B-73EA-3268E46AAD99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EB3EA31-6587-54D1-2CB1-CB38EFB7EC8D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FE5659-8677-5739-A114-09A51BDCA8C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A09D827-EF90-DD0B-563B-7911E579FA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14EFB824-B730-624C-BE3B-E87B32A5C4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05B9772B-A12E-BD35-D0CD-B41909B0B2A2}"/>
              </a:ext>
            </a:extLst>
          </p:cNvPr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4CC82A95-838C-59E9-21CF-7F973890F53F}"/>
              </a:ext>
            </a:extLst>
          </p:cNvPr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63F1E646-7391-0208-470E-84E225062FAC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5EF819BD-DDC3-9E3C-95F2-14BF8F7362C7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87C6D93-23CA-397C-2F6F-85F34E46AB11}"/>
              </a:ext>
            </a:extLst>
          </p:cNvPr>
          <p:cNvSpPr txBox="1"/>
          <p:nvPr/>
        </p:nvSpPr>
        <p:spPr>
          <a:xfrm>
            <a:off x="2782708" y="3452559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world, cheetah, the, the, in, are, land, fastest, animal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6EB65D3-A200-AAAD-531D-4BF3B67E7134}"/>
              </a:ext>
            </a:extLst>
          </p:cNvPr>
          <p:cNvSpPr txBox="1"/>
          <p:nvPr/>
        </p:nvSpPr>
        <p:spPr>
          <a:xfrm>
            <a:off x="2797375" y="6287533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Cheetahs are the fastest land animals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204289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703BC15-BEB6-04EE-2BA7-04285EB9C740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colder?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6E6E5E4-44BB-55E3-6368-9B0A834FA04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9E71200-5C29-3AF5-BFAD-B290D2F5E52B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Russia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FA5CA37-3121-279C-F36C-6EB9049C942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Greenland</a:t>
            </a:r>
          </a:p>
        </p:txBody>
      </p:sp>
      <p:pic>
        <p:nvPicPr>
          <p:cNvPr id="6150" name="Picture 6" descr="Nuuk city ligths is a beautiful sight from a hilltop | Visit Greenland">
            <a:hlinkClick r:id="rId10" action="ppaction://hlinksldjump"/>
            <a:extLst>
              <a:ext uri="{FF2B5EF4-FFF2-40B4-BE49-F238E27FC236}">
                <a16:creationId xmlns:a16="http://schemas.microsoft.com/office/drawing/2014/main" id="{A7443387-7030-78BF-5482-DFF216451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81" y="4145156"/>
            <a:ext cx="6211110" cy="2595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hotos of a Frozen Russian Apartment in Europe's Coldest City | PetaPixel">
            <a:extLst>
              <a:ext uri="{FF2B5EF4-FFF2-40B4-BE49-F238E27FC236}">
                <a16:creationId xmlns:a16="http://schemas.microsoft.com/office/drawing/2014/main" id="{07750F5B-9B10-2277-D1DD-86DFF342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92" y="3663102"/>
            <a:ext cx="5032407" cy="3348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7973B95-8198-3984-D5A1-8BBFEC9B3ACE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22FAD5-C922-8D02-0576-F2171363E43C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Greenland is colder than Russia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0504AC8-9AD0-90A3-1730-B89B15A28CC1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EF21F0E-499B-9500-29F9-F3BD80F03CE1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-67 °</a:t>
            </a:r>
            <a:r>
              <a:rPr lang="en-US" sz="7200" spc="320" dirty="0">
                <a:solidFill>
                  <a:srgbClr val="000000"/>
                </a:solidFill>
                <a:latin typeface="Porcelain"/>
              </a:rPr>
              <a:t>C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64CC51-C146-42A1-3F58-CA642E6D9277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-69°</a:t>
            </a:r>
            <a:r>
              <a:rPr lang="en-US" sz="7200" spc="320" dirty="0">
                <a:solidFill>
                  <a:srgbClr val="000000"/>
                </a:solidFill>
                <a:latin typeface="Porcelain"/>
              </a:rPr>
              <a:t>C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pic>
        <p:nvPicPr>
          <p:cNvPr id="15" name="Picture 6" descr="Nuuk city ligths is a beautiful sight from a hilltop | Visit Greenland">
            <a:extLst>
              <a:ext uri="{FF2B5EF4-FFF2-40B4-BE49-F238E27FC236}">
                <a16:creationId xmlns:a16="http://schemas.microsoft.com/office/drawing/2014/main" id="{2F00E54C-7AA4-CD25-2F96-447AED81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81" y="4145156"/>
            <a:ext cx="6211110" cy="25954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Photos of a Frozen Russian Apartment in Europe's Coldest City | PetaPixel">
            <a:extLst>
              <a:ext uri="{FF2B5EF4-FFF2-40B4-BE49-F238E27FC236}">
                <a16:creationId xmlns:a16="http://schemas.microsoft.com/office/drawing/2014/main" id="{A417619D-90C3-B097-D038-03EAE7F1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92" y="3663102"/>
            <a:ext cx="5032407" cy="33488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412D703-3CF4-C38A-2147-EFF0056C7061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7692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38571-38CB-9091-BAD0-F280416E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7247367-0EE2-A760-4111-F1B905892164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0E0955B-4A58-5EE7-DF9B-B5DE65445616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069A801-CB66-A69C-C301-C4FD78A9B666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48F3E8-79B1-E76A-028C-48276CBA74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672BABA-E90E-B22B-B332-B6AA9DB6460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8E52F1B-6DEB-EB9F-FDC8-B0FDEDFA4BA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72981CC-10A7-8D0E-D7D9-C41B823DFF0B}"/>
              </a:ext>
            </a:extLst>
          </p:cNvPr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BCE29CAE-8481-A58D-8DB8-A3863CD71754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Cute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1C6F475B-E34E-9805-1C5C-A3845BE8A9B2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5628DD33-CD79-E648-B88E-28DF7C3806D4}"/>
              </a:ext>
            </a:extLst>
          </p:cNvPr>
          <p:cNvSpPr txBox="1"/>
          <p:nvPr/>
        </p:nvSpPr>
        <p:spPr>
          <a:xfrm>
            <a:off x="3077985" y="3859670"/>
            <a:ext cx="7209015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_______ is/are cuter than _________</a:t>
            </a:r>
          </a:p>
        </p:txBody>
      </p:sp>
      <p:pic>
        <p:nvPicPr>
          <p:cNvPr id="10" name="Picture 9" descr="A black and white bubble&#10;&#10;Description automatically generated with medium confidence">
            <a:extLst>
              <a:ext uri="{FF2B5EF4-FFF2-40B4-BE49-F238E27FC236}">
                <a16:creationId xmlns:a16="http://schemas.microsoft.com/office/drawing/2014/main" id="{3F2C89F7-BF61-F486-A912-0DADAAED24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61" y="2903443"/>
            <a:ext cx="7771758" cy="50228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1F80FA-615F-5CA1-5CC3-13D88D815D90}"/>
              </a:ext>
            </a:extLst>
          </p:cNvPr>
          <p:cNvSpPr txBox="1"/>
          <p:nvPr/>
        </p:nvSpPr>
        <p:spPr>
          <a:xfrm>
            <a:off x="10575379" y="4493590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Free answer! </a:t>
            </a:r>
          </a:p>
        </p:txBody>
      </p:sp>
    </p:spTree>
    <p:extLst>
      <p:ext uri="{BB962C8B-B14F-4D97-AF65-F5344CB8AC3E}">
        <p14:creationId xmlns:p14="http://schemas.microsoft.com/office/powerpoint/2010/main" val="3229597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784C47E-1349-C052-571D-E64940E2CD93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smaller (by size)?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479E929-81DE-A1F2-9DFD-A254158DAB59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6B2B1EE-5EA1-40C3-A6FC-E7B63CAB2195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Italy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7160AD3-E8D4-106F-93BB-BA948E02C598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Norway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2FAC4ED-30E0-CFCE-866F-6E480ACC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87" y="2995376"/>
            <a:ext cx="4902241" cy="41961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D5428E9F-A63D-03F5-1B57-4A29601BD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57" y="2978192"/>
            <a:ext cx="4723188" cy="40428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3502E4F-D5CC-3DDB-8C4A-45296F2C5052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210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1208CF5-4204-5534-0822-5FF4C38AC12A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Italy is smaller than Norway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23C859EE-2960-D9E8-45CC-0A56D7673BCA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070D2C-2A53-7B76-3656-B9B4872B547D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301,300km</a:t>
            </a:r>
            <a:r>
              <a:rPr lang="en-US" sz="8000" spc="320" baseline="30000" dirty="0">
                <a:solidFill>
                  <a:srgbClr val="000000"/>
                </a:solidFill>
                <a:latin typeface="Porcelain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2EF8-C5B8-464D-858E-70F927C3D062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385,200km</a:t>
            </a:r>
            <a:r>
              <a:rPr lang="en-US" sz="8000" spc="320" baseline="30000" dirty="0">
                <a:solidFill>
                  <a:srgbClr val="000000"/>
                </a:solidFill>
                <a:latin typeface="Porcelain"/>
              </a:rPr>
              <a:t>2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49CF62B-6D99-A88C-9B54-4F13F36E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787" y="2995376"/>
            <a:ext cx="4902241" cy="41961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803225AE-53C9-5448-A4DA-9304F8D43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57" y="2978192"/>
            <a:ext cx="4723188" cy="40428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9E86D61-6601-ECC0-B195-B0A1097F67FC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339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9446F-4A8A-B917-C575-C62F2712B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E495116-B7A9-3128-C6FC-055E63320F75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C3C510E-5ED7-803E-6350-45D430759D3B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CA5C889-C307-C3DB-9964-5AE3FDE3E007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96547B-3800-6064-E170-DFF421518F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FCF910-D1DE-3D80-F721-CAD1A59F3C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D064004-9DC9-C239-183F-102597D6D7F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C2362574-1B5F-EC0C-946A-A5204ACC7312}"/>
              </a:ext>
            </a:extLst>
          </p:cNvPr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9F397E09-8BFF-7501-310C-3E36F07BF779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24E4AE14-511B-E800-A63C-186B90EC238E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F5B099D4-015D-DE70-BBEA-3E3E00E79EE7}"/>
              </a:ext>
            </a:extLst>
          </p:cNvPr>
          <p:cNvSpPr txBox="1"/>
          <p:nvPr/>
        </p:nvSpPr>
        <p:spPr>
          <a:xfrm>
            <a:off x="2782708" y="3452559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more, than, computers, notebooks, expensive, are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E4BC1BE-648A-3281-283A-2F142041CDAE}"/>
              </a:ext>
            </a:extLst>
          </p:cNvPr>
          <p:cNvSpPr txBox="1"/>
          <p:nvPr/>
        </p:nvSpPr>
        <p:spPr>
          <a:xfrm>
            <a:off x="2797375" y="6287533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Computers are more expensive than notebooks.</a:t>
            </a:r>
          </a:p>
        </p:txBody>
      </p:sp>
    </p:spTree>
    <p:extLst>
      <p:ext uri="{BB962C8B-B14F-4D97-AF65-F5344CB8AC3E}">
        <p14:creationId xmlns:p14="http://schemas.microsoft.com/office/powerpoint/2010/main" val="1336076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3209205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4388991" y="4559633"/>
            <a:ext cx="9510019" cy="142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11043" spc="320">
                <a:solidFill>
                  <a:srgbClr val="000000"/>
                </a:solidFill>
                <a:latin typeface="Porcelain"/>
              </a:rPr>
              <a:t>Demonstration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47146" y="6382033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C2F988-FD26-9217-F24B-2C8D4CE51D58}"/>
              </a:ext>
            </a:extLst>
          </p:cNvPr>
          <p:cNvSpPr txBox="1"/>
          <p:nvPr/>
        </p:nvSpPr>
        <p:spPr>
          <a:xfrm>
            <a:off x="2600902" y="1278904"/>
            <a:ext cx="13324898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 (by population)?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364FD55-F71C-C1D2-8412-A6E1360CBB93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ACBFA9-FB1E-5A63-273E-5898A0E85A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Japan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AF75D2-8C28-A3C8-98AA-6A4015375C5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Mexico</a:t>
            </a:r>
          </a:p>
        </p:txBody>
      </p:sp>
      <p:pic>
        <p:nvPicPr>
          <p:cNvPr id="10242" name="Picture 2" descr="Premium Vector | Stylized simple outline map of japan icon. blue sketch map  of japan vector illustration">
            <a:extLst>
              <a:ext uri="{FF2B5EF4-FFF2-40B4-BE49-F238E27FC236}">
                <a16:creationId xmlns:a16="http://schemas.microsoft.com/office/drawing/2014/main" id="{B38FB1A0-4E4D-91D9-0765-F1BF4DBF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45" y="3452559"/>
            <a:ext cx="3707871" cy="3707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bstract mexico map Royalty Free Vector Image - VectorStock">
            <a:extLst>
              <a:ext uri="{FF2B5EF4-FFF2-40B4-BE49-F238E27FC236}">
                <a16:creationId xmlns:a16="http://schemas.microsoft.com/office/drawing/2014/main" id="{728632C4-E367-BDD7-4A7C-BE3B18754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 bwMode="auto">
          <a:xfrm>
            <a:off x="10380889" y="3698496"/>
            <a:ext cx="4224148" cy="30667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B806E4C-D560-D3CE-151E-6E9D82ACDF22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9724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7EDF-5B97-94B3-258A-C2F4D06110F6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Mexico is bigger than Japan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7CEE85-E2DE-13F2-3B25-396FAAF6ACAE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E7C1B81-579E-F51A-9A99-1C40E84FA467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125.7 million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06986A-EA56-7A05-D1DD-0A6AD1791751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126.7 million</a:t>
            </a:r>
          </a:p>
        </p:txBody>
      </p:sp>
      <p:pic>
        <p:nvPicPr>
          <p:cNvPr id="6" name="Picture 2" descr="Premium Vector | Stylized simple outline map of japan icon. blue sketch map  of japan vector illustration">
            <a:extLst>
              <a:ext uri="{FF2B5EF4-FFF2-40B4-BE49-F238E27FC236}">
                <a16:creationId xmlns:a16="http://schemas.microsoft.com/office/drawing/2014/main" id="{F6467C10-03CB-81E6-B164-71DA46FC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945" y="3452559"/>
            <a:ext cx="3707871" cy="37078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bstract mexico map Royalty Free Vector Image - VectorStock">
            <a:extLst>
              <a:ext uri="{FF2B5EF4-FFF2-40B4-BE49-F238E27FC236}">
                <a16:creationId xmlns:a16="http://schemas.microsoft.com/office/drawing/2014/main" id="{5BE369A0-238E-3297-FBFE-63D568D6F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05"/>
          <a:stretch/>
        </p:blipFill>
        <p:spPr bwMode="auto">
          <a:xfrm>
            <a:off x="10380889" y="3698496"/>
            <a:ext cx="4224148" cy="30667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345ED8-46B1-8F03-A6A4-392E51306C65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307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8F567-82A6-C0C3-82CE-938C02608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06A0D2-F7F9-9143-7D4D-1F8B750A461B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D0CC70-DA68-994F-1989-85C21C4D1EA3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DBD58DB-F9E4-280E-99CA-12DF3E268840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5DD31F-54FD-0166-3D9A-E7E56412EC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6CD93E9-3330-36E6-C03D-973678C3B01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DB0A2D-60C9-4BFA-53EB-12CAD7A5F89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21F801DB-BD1A-14CE-3349-C3ACEFFBE770}"/>
              </a:ext>
            </a:extLst>
          </p:cNvPr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31CCBCA-737B-918D-AB9C-84BDF0D2087A}"/>
              </a:ext>
            </a:extLst>
          </p:cNvPr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B9343A1-98E0-29F0-E72D-E3102AC71C3B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Fastest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2D2899FF-C0B1-81E3-D51B-6D188294C787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D5EC2C9E-BD98-0284-6ACF-61D7F0DFC946}"/>
              </a:ext>
            </a:extLst>
          </p:cNvPr>
          <p:cNvSpPr txBox="1"/>
          <p:nvPr/>
        </p:nvSpPr>
        <p:spPr>
          <a:xfrm>
            <a:off x="3288596" y="3796977"/>
            <a:ext cx="7608004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_____ is/are the fastest ______ in/of ~</a:t>
            </a:r>
          </a:p>
        </p:txBody>
      </p:sp>
      <p:pic>
        <p:nvPicPr>
          <p:cNvPr id="6" name="Picture 5" descr="A black and white bubble&#10;&#10;Description automatically generated with medium confidence">
            <a:extLst>
              <a:ext uri="{FF2B5EF4-FFF2-40B4-BE49-F238E27FC236}">
                <a16:creationId xmlns:a16="http://schemas.microsoft.com/office/drawing/2014/main" id="{EA6AD407-9AED-3A24-BC80-6317146BF2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61" y="2903443"/>
            <a:ext cx="7771758" cy="5022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A9421-5FAA-CDC4-8F8A-9E73A58FF6D1}"/>
              </a:ext>
            </a:extLst>
          </p:cNvPr>
          <p:cNvSpPr txBox="1"/>
          <p:nvPr/>
        </p:nvSpPr>
        <p:spPr>
          <a:xfrm>
            <a:off x="10575379" y="4493590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Free answer! </a:t>
            </a:r>
          </a:p>
        </p:txBody>
      </p:sp>
    </p:spTree>
    <p:extLst>
      <p:ext uri="{BB962C8B-B14F-4D97-AF65-F5344CB8AC3E}">
        <p14:creationId xmlns:p14="http://schemas.microsoft.com/office/powerpoint/2010/main" val="677132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703BC15-BEB6-04EE-2BA7-04285EB9C740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taller?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6E6E5E4-44BB-55E3-6368-9B0A834FA04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9E71200-5C29-3AF5-BFAD-B290D2F5E52B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Mt Fuji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FA5CA37-3121-279C-F36C-6EB9049C942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Aoraki Mt Cook</a:t>
            </a:r>
          </a:p>
        </p:txBody>
      </p:sp>
      <p:pic>
        <p:nvPicPr>
          <p:cNvPr id="12290" name="Picture 2" descr="What's Mt.Fuji | Mt. Fuji Guide | Travel Japan（Japan National Tourism  Organization）">
            <a:extLst>
              <a:ext uri="{FF2B5EF4-FFF2-40B4-BE49-F238E27FC236}">
                <a16:creationId xmlns:a16="http://schemas.microsoft.com/office/drawing/2014/main" id="{276781EC-8E35-391F-7B61-C8AB9D40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44" y="3419839"/>
            <a:ext cx="5306411" cy="3563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Guide to Aoraki/Mt Cook National Park - New Zealand Trails">
            <a:extLst>
              <a:ext uri="{FF2B5EF4-FFF2-40B4-BE49-F238E27FC236}">
                <a16:creationId xmlns:a16="http://schemas.microsoft.com/office/drawing/2014/main" id="{D171D3B0-0F79-3996-F003-D3A739C6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72" y="3727092"/>
            <a:ext cx="5741284" cy="30188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6BEDDFF-7C2F-7FCF-378A-5C4E8BEA60F4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7" descr="A cartoon hand with black background&#10;&#10;Description automatically generated">
            <a:extLst>
              <a:ext uri="{FF2B5EF4-FFF2-40B4-BE49-F238E27FC236}">
                <a16:creationId xmlns:a16="http://schemas.microsoft.com/office/drawing/2014/main" id="{4E6BB16F-B813-F3F1-5A28-F43F18EBCC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8799" r="22962" b="17534"/>
          <a:stretch/>
        </p:blipFill>
        <p:spPr>
          <a:xfrm>
            <a:off x="4128479" y="627761"/>
            <a:ext cx="5252234" cy="82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7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22FAD5-C922-8D02-0576-F2171363E43C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Mt Fuji is taller than Aoraki Mt Cook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0504AC8-9AD0-90A3-1730-B89B15A28CC1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EF21F0E-499B-9500-29F9-F3BD80F03CE1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3776m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64CC51-C146-42A1-3F58-CA642E6D9277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3724m</a:t>
            </a:r>
          </a:p>
        </p:txBody>
      </p:sp>
      <p:pic>
        <p:nvPicPr>
          <p:cNvPr id="14" name="Picture 2" descr="What's Mt.Fuji | Mt. Fuji Guide | Travel Japan（Japan National Tourism  Organization）">
            <a:extLst>
              <a:ext uri="{FF2B5EF4-FFF2-40B4-BE49-F238E27FC236}">
                <a16:creationId xmlns:a16="http://schemas.microsoft.com/office/drawing/2014/main" id="{BA87F4F3-E791-83DA-E721-A4768B10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44" y="3419839"/>
            <a:ext cx="5306411" cy="3563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uide to Aoraki/Mt Cook National Park - New Zealand Trails">
            <a:extLst>
              <a:ext uri="{FF2B5EF4-FFF2-40B4-BE49-F238E27FC236}">
                <a16:creationId xmlns:a16="http://schemas.microsoft.com/office/drawing/2014/main" id="{C29F009F-0A0C-F802-8E39-7B38B359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72" y="3727092"/>
            <a:ext cx="5741284" cy="30188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0F846CD-93A1-75FD-9B2B-E09EB6B26B9C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0572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E89E6-92E6-46B8-01BB-8C2537521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7BF965B-CFD0-5DE8-4B7B-D3697ACBF719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2020059-2D19-3F6F-DDD2-2944285DE9B6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AE45275-5852-29F6-0C73-F0CD0C3B31B5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21D7CD-E9FD-9A58-EDB2-C9A0E4CCED4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D518048-8046-0983-0248-C21A0751DE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7371AE-B927-CF4C-A46B-489C71B89C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55670FAD-5385-6F1D-6ACF-54FC5E6F762E}"/>
              </a:ext>
            </a:extLst>
          </p:cNvPr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A2FB691C-B24F-B9BB-0A71-564939A03FB3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621DFBE8-0890-9C82-1F4A-EC2AE396E05F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565A0-1817-6923-3195-4F6E4A4C7990}"/>
              </a:ext>
            </a:extLst>
          </p:cNvPr>
          <p:cNvSpPr txBox="1"/>
          <p:nvPr/>
        </p:nvSpPr>
        <p:spPr>
          <a:xfrm>
            <a:off x="2782708" y="3452559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high, elementary, junior,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,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, school, school, than, is, bigger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3C82987C-7F66-9CB3-3449-911B9CEBE396}"/>
              </a:ext>
            </a:extLst>
          </p:cNvPr>
          <p:cNvSpPr txBox="1"/>
          <p:nvPr/>
        </p:nvSpPr>
        <p:spPr>
          <a:xfrm>
            <a:off x="2797375" y="6287533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Elementary School is bigger than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Junior High School</a:t>
            </a:r>
          </a:p>
        </p:txBody>
      </p:sp>
    </p:spTree>
    <p:extLst>
      <p:ext uri="{BB962C8B-B14F-4D97-AF65-F5344CB8AC3E}">
        <p14:creationId xmlns:p14="http://schemas.microsoft.com/office/powerpoint/2010/main" val="3899547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784C47E-1349-C052-571D-E64940E2CD93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Who is older?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479E929-81DE-A1F2-9DFD-A254158DAB59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6B2B1EE-5EA1-40C3-A6FC-E7B63CAB2195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Shohei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Ohtani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7160AD3-E8D4-106F-93BB-BA948E02C598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Yuzuru Hanyu</a:t>
            </a:r>
          </a:p>
        </p:txBody>
      </p:sp>
      <p:pic>
        <p:nvPicPr>
          <p:cNvPr id="14338" name="Picture 2" descr="Shohei Ohtani - Wikipedia">
            <a:extLst>
              <a:ext uri="{FF2B5EF4-FFF2-40B4-BE49-F238E27FC236}">
                <a16:creationId xmlns:a16="http://schemas.microsoft.com/office/drawing/2014/main" id="{F6A06B29-62F5-91C1-FB71-2AC801ED9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" b="15542"/>
          <a:stretch/>
        </p:blipFill>
        <p:spPr bwMode="auto">
          <a:xfrm>
            <a:off x="4189555" y="3237969"/>
            <a:ext cx="3017897" cy="40066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Yuzuru Hanyu retires from figure skating: 'I stopped wanting to be  evaluated' - NBC Sports">
            <a:extLst>
              <a:ext uri="{FF2B5EF4-FFF2-40B4-BE49-F238E27FC236}">
                <a16:creationId xmlns:a16="http://schemas.microsoft.com/office/drawing/2014/main" id="{0204FDCE-FD1B-B4DF-95DC-2ACE7F13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57" y="3959512"/>
            <a:ext cx="5094183" cy="2852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E57D26-A75D-B72D-022F-1CB656E8C267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3772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1208CF5-4204-5534-0822-5FF4C38AC12A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Shohei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Ohtani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is older than Yuzuru Hanyu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23C859EE-2960-D9E8-45CC-0A56D7673BCA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070D2C-2A53-7B76-3656-B9B4872B547D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July 5 1994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2EF8-C5B8-464D-858E-70F927C3D062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December 7 1994</a:t>
            </a:r>
          </a:p>
        </p:txBody>
      </p:sp>
      <p:pic>
        <p:nvPicPr>
          <p:cNvPr id="15" name="Picture 2" descr="Shohei Ohtani - Wikipedia">
            <a:extLst>
              <a:ext uri="{FF2B5EF4-FFF2-40B4-BE49-F238E27FC236}">
                <a16:creationId xmlns:a16="http://schemas.microsoft.com/office/drawing/2014/main" id="{F86C6B41-C177-96A0-CCBA-31145C361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1" b="15542"/>
          <a:stretch/>
        </p:blipFill>
        <p:spPr bwMode="auto">
          <a:xfrm>
            <a:off x="4189555" y="3237969"/>
            <a:ext cx="3017897" cy="40066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Yuzuru Hanyu retires from figure skating: 'I stopped wanting to be  evaluated' - NBC Sports">
            <a:extLst>
              <a:ext uri="{FF2B5EF4-FFF2-40B4-BE49-F238E27FC236}">
                <a16:creationId xmlns:a16="http://schemas.microsoft.com/office/drawing/2014/main" id="{4AC98AC0-DB0C-EE91-EA8C-3F0DFDCD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57" y="3959512"/>
            <a:ext cx="5094183" cy="28527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E6D3AC-6BB4-53D8-8EC0-39F949ADD4ED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4699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E127E-7778-5C2E-0786-5271A019C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3C9462-3834-AFED-5913-A04F346235B7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9F8BB64-C51B-2F30-7753-63FC01DE536F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12CA6CC-2B63-4CB4-C5B0-75C86FEF6FEA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F19CA0-4241-3818-674C-471969ACE4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A48397B-F7D0-9C82-8617-CB86B50297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352DEC0-2272-4A9D-6C49-4D008BFF36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C4D972A-1DB6-0218-8926-1E7E5169F372}"/>
              </a:ext>
            </a:extLst>
          </p:cNvPr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9EE9AB2-F593-FA00-A79A-191A066285E6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More beautiful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F6A15E1E-F4D5-3888-8731-A233A8AFC52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E8F2A468-0664-176B-7FC6-2DF548A65530}"/>
              </a:ext>
            </a:extLst>
          </p:cNvPr>
          <p:cNvSpPr txBox="1"/>
          <p:nvPr/>
        </p:nvSpPr>
        <p:spPr>
          <a:xfrm>
            <a:off x="2974473" y="3681045"/>
            <a:ext cx="7467600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_________ is/are more beautiful than _________</a:t>
            </a:r>
          </a:p>
        </p:txBody>
      </p:sp>
      <p:pic>
        <p:nvPicPr>
          <p:cNvPr id="6" name="Picture 5" descr="A black and white bubble&#10;&#10;Description automatically generated with medium confidence">
            <a:extLst>
              <a:ext uri="{FF2B5EF4-FFF2-40B4-BE49-F238E27FC236}">
                <a16:creationId xmlns:a16="http://schemas.microsoft.com/office/drawing/2014/main" id="{652A0B7A-ED05-73DB-662B-2C27A7D8AC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61" y="2903443"/>
            <a:ext cx="7771758" cy="5022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E3215-64C6-E0CA-D4D8-8FEC0B2EEAE5}"/>
              </a:ext>
            </a:extLst>
          </p:cNvPr>
          <p:cNvSpPr txBox="1"/>
          <p:nvPr/>
        </p:nvSpPr>
        <p:spPr>
          <a:xfrm>
            <a:off x="10575379" y="4493590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Free answer! </a:t>
            </a:r>
          </a:p>
        </p:txBody>
      </p:sp>
    </p:spTree>
    <p:extLst>
      <p:ext uri="{BB962C8B-B14F-4D97-AF65-F5344CB8AC3E}">
        <p14:creationId xmlns:p14="http://schemas.microsoft.com/office/powerpoint/2010/main" val="313755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C2F988-FD26-9217-F24B-2C8D4CE51D58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more expensive?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364FD55-F71C-C1D2-8412-A6E1360CBB93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ACBFA9-FB1E-5A63-273E-5898A0E85AAA}"/>
              </a:ext>
            </a:extLst>
          </p:cNvPr>
          <p:cNvSpPr txBox="1"/>
          <p:nvPr/>
        </p:nvSpPr>
        <p:spPr>
          <a:xfrm>
            <a:off x="2782709" y="6392692"/>
            <a:ext cx="60579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A Big Mac set in New Zealand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AF75D2-8C28-A3C8-98AA-6A4015375C5A}"/>
              </a:ext>
            </a:extLst>
          </p:cNvPr>
          <p:cNvSpPr txBox="1"/>
          <p:nvPr/>
        </p:nvSpPr>
        <p:spPr>
          <a:xfrm>
            <a:off x="9769378" y="6392692"/>
            <a:ext cx="60579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A Big Mac set in Japan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8ED2C3-044E-4A7C-3F03-666E8D10763A}"/>
              </a:ext>
            </a:extLst>
          </p:cNvPr>
          <p:cNvSpPr/>
          <p:nvPr/>
        </p:nvSpPr>
        <p:spPr>
          <a:xfrm>
            <a:off x="2005804" y="3025628"/>
            <a:ext cx="7474202" cy="66128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2" descr="Big Mac® Combo Meal | McDonald's">
            <a:extLst>
              <a:ext uri="{FF2B5EF4-FFF2-40B4-BE49-F238E27FC236}">
                <a16:creationId xmlns:a16="http://schemas.microsoft.com/office/drawing/2014/main" id="{397E72E2-17E6-85AB-0690-E8BF48F53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r="14041"/>
          <a:stretch/>
        </p:blipFill>
        <p:spPr bwMode="auto">
          <a:xfrm>
            <a:off x="8332063" y="3931366"/>
            <a:ext cx="2139706" cy="1914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tylized simple outline map of New Zealand icon. Blue sketch map of New  Zealand vector illustration Stock Vector Image &amp; Art - Alamy">
            <a:extLst>
              <a:ext uri="{FF2B5EF4-FFF2-40B4-BE49-F238E27FC236}">
                <a16:creationId xmlns:a16="http://schemas.microsoft.com/office/drawing/2014/main" id="{07AFACFA-542A-9CF1-F91A-FB57E324A6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3" b="8784"/>
          <a:stretch/>
        </p:blipFill>
        <p:spPr bwMode="auto">
          <a:xfrm>
            <a:off x="4572000" y="3470450"/>
            <a:ext cx="1991523" cy="2759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remium Vector | Stylized simple outline map of japan icon. blue sketch map  of japan vector illustration">
            <a:extLst>
              <a:ext uri="{FF2B5EF4-FFF2-40B4-BE49-F238E27FC236}">
                <a16:creationId xmlns:a16="http://schemas.microsoft.com/office/drawing/2014/main" id="{A4743190-3403-ADE9-8B02-D33DA3E3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698" y="3376920"/>
            <a:ext cx="2811387" cy="28113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14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2AFB6-2307-1F90-98AD-46D4DCBBC2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 dirty="0"/>
            </a:p>
          </p:txBody>
        </p:sp>
      </p:grpSp>
      <p:sp>
        <p:nvSpPr>
          <p:cNvPr id="7" name="Freeform 7"/>
          <p:cNvSpPr/>
          <p:nvPr/>
        </p:nvSpPr>
        <p:spPr>
          <a:xfrm rot="1018788">
            <a:off x="13155136" y="2943530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5400000">
            <a:off x="-5600121" y="1074504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 (by size)?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D0FF5D5-616B-03BF-B066-1D68406A87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China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6FCB7A1-945C-8AD9-5580-D0265A60AA49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India</a:t>
            </a:r>
          </a:p>
        </p:txBody>
      </p:sp>
      <p:pic>
        <p:nvPicPr>
          <p:cNvPr id="1026" name="Picture 2" descr="Where is China located on the World map?">
            <a:extLst>
              <a:ext uri="{FF2B5EF4-FFF2-40B4-BE49-F238E27FC236}">
                <a16:creationId xmlns:a16="http://schemas.microsoft.com/office/drawing/2014/main" id="{270A0909-3388-94D0-ACF6-7E511167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73" y="3912034"/>
            <a:ext cx="5424487" cy="3224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D4506C9-4ACC-D9B2-545A-69337F9B08C1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8" name="Picture 4" descr="Where is India located on the World map?">
            <a:extLst>
              <a:ext uri="{FF2B5EF4-FFF2-40B4-BE49-F238E27FC236}">
                <a16:creationId xmlns:a16="http://schemas.microsoft.com/office/drawing/2014/main" id="{F02B7512-4B69-69AC-F144-F5DD7191B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68485"/>
            <a:ext cx="5292774" cy="3146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7EDF-5B97-94B3-258A-C2F4D06110F6}"/>
              </a:ext>
            </a:extLst>
          </p:cNvPr>
          <p:cNvSpPr txBox="1"/>
          <p:nvPr/>
        </p:nvSpPr>
        <p:spPr>
          <a:xfrm>
            <a:off x="2286000" y="1278904"/>
            <a:ext cx="1352080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A Big Mac set in New Zealand is more expensive than a Big Mac set in Japan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7CEE85-E2DE-13F2-3B25-396FAAF6ACAE}"/>
              </a:ext>
            </a:extLst>
          </p:cNvPr>
          <p:cNvSpPr/>
          <p:nvPr/>
        </p:nvSpPr>
        <p:spPr>
          <a:xfrm>
            <a:off x="7848600" y="4160795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E7C1B81-579E-F51A-9A99-1C40E84FA467}"/>
              </a:ext>
            </a:extLst>
          </p:cNvPr>
          <p:cNvSpPr txBox="1"/>
          <p:nvPr/>
        </p:nvSpPr>
        <p:spPr>
          <a:xfrm>
            <a:off x="2600901" y="6957232"/>
            <a:ext cx="652064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$15</a:t>
            </a:r>
            <a:r>
              <a:rPr lang="en-US" sz="6600" spc="320" dirty="0">
                <a:solidFill>
                  <a:srgbClr val="000000"/>
                </a:solidFill>
                <a:latin typeface="Porcelain"/>
              </a:rPr>
              <a:t>NZD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= 1346 yen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06986A-EA56-7A05-D1DD-0A6AD1791751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750 yen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EECD9F-B93D-C786-9B08-C29C7D0FDEF0}"/>
              </a:ext>
            </a:extLst>
          </p:cNvPr>
          <p:cNvSpPr/>
          <p:nvPr/>
        </p:nvSpPr>
        <p:spPr>
          <a:xfrm>
            <a:off x="2005804" y="4223152"/>
            <a:ext cx="7900196" cy="54152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2" descr="Big Mac® Combo Meal | McDonald's">
            <a:extLst>
              <a:ext uri="{FF2B5EF4-FFF2-40B4-BE49-F238E27FC236}">
                <a16:creationId xmlns:a16="http://schemas.microsoft.com/office/drawing/2014/main" id="{50DCFA00-51B7-0F4B-1A49-CC37EEBA0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r="14041"/>
          <a:stretch/>
        </p:blipFill>
        <p:spPr bwMode="auto">
          <a:xfrm>
            <a:off x="8397940" y="4704334"/>
            <a:ext cx="2139706" cy="19140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tylized simple outline map of New Zealand icon. Blue sketch map of New  Zealand vector illustration Stock Vector Image &amp; Art - Alamy">
            <a:extLst>
              <a:ext uri="{FF2B5EF4-FFF2-40B4-BE49-F238E27FC236}">
                <a16:creationId xmlns:a16="http://schemas.microsoft.com/office/drawing/2014/main" id="{E0773EA6-74C2-7F7D-56DD-B5FAB22C8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3" b="8784"/>
          <a:stretch/>
        </p:blipFill>
        <p:spPr bwMode="auto">
          <a:xfrm>
            <a:off x="4637877" y="4243418"/>
            <a:ext cx="1991523" cy="2759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remium Vector | Stylized simple outline map of japan icon. blue sketch map  of japan vector illustration">
            <a:extLst>
              <a:ext uri="{FF2B5EF4-FFF2-40B4-BE49-F238E27FC236}">
                <a16:creationId xmlns:a16="http://schemas.microsoft.com/office/drawing/2014/main" id="{D008B499-B303-D819-762F-705C96E6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575" y="4149888"/>
            <a:ext cx="2811387" cy="28113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517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1C560B-93AF-9B1F-D67F-92E1F0CF5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B3925A-0D0F-9B4F-D6DD-5822920DECA2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B12A021-854D-400B-AD16-B5F7A604FBB7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F9C33F8-CC94-8A03-BAC6-6F9C97CA9165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71261E-7D83-1E8D-86B8-F07D0EBEB86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4195406-A3A9-AAE6-DEBE-C1823178FB1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2B3CB0D-5C4F-55E7-0A77-7F560A77B69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F961EFAC-5BAA-CF8F-FB97-8C9AC7F684B8}"/>
              </a:ext>
            </a:extLst>
          </p:cNvPr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F206EC0A-8C71-E05F-6715-EBFE96DCD189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742C18C9-6638-6245-5D3D-B8013B99DB51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275E0-305F-0EFF-1046-D4CA08701B3A}"/>
              </a:ext>
            </a:extLst>
          </p:cNvPr>
          <p:cNvSpPr txBox="1"/>
          <p:nvPr/>
        </p:nvSpPr>
        <p:spPr>
          <a:xfrm>
            <a:off x="2782708" y="3452559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sport, is, in, world, most, soccer, popular, the, the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4B3A4AF-3E80-69AE-BF62-B46887204D67}"/>
              </a:ext>
            </a:extLst>
          </p:cNvPr>
          <p:cNvSpPr txBox="1"/>
          <p:nvPr/>
        </p:nvSpPr>
        <p:spPr>
          <a:xfrm>
            <a:off x="2797375" y="6287533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Soccer is the most popular sport in the world</a:t>
            </a:r>
          </a:p>
        </p:txBody>
      </p:sp>
    </p:spTree>
    <p:extLst>
      <p:ext uri="{BB962C8B-B14F-4D97-AF65-F5344CB8AC3E}">
        <p14:creationId xmlns:p14="http://schemas.microsoft.com/office/powerpoint/2010/main" val="3195186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pic>
        <p:nvPicPr>
          <p:cNvPr id="18434" name="Picture 2" descr="Springbok - Wikipedia">
            <a:extLst>
              <a:ext uri="{FF2B5EF4-FFF2-40B4-BE49-F238E27FC236}">
                <a16:creationId xmlns:a16="http://schemas.microsoft.com/office/drawing/2014/main" id="{3AC2D5F6-784B-D909-8EB6-DB913746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87" y="4042232"/>
            <a:ext cx="4449935" cy="29612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Ostrich">
            <a:extLst>
              <a:ext uri="{FF2B5EF4-FFF2-40B4-BE49-F238E27FC236}">
                <a16:creationId xmlns:a16="http://schemas.microsoft.com/office/drawing/2014/main" id="{50EA62C6-7ED2-330E-B88B-91E39669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06" y="3658354"/>
            <a:ext cx="3242291" cy="33153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3703BC15-BEB6-04EE-2BA7-04285EB9C740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are faster?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6E6E5E4-44BB-55E3-6368-9B0A834FA04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9E71200-5C29-3AF5-BFAD-B290D2F5E52B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Springboks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FA5CA37-3121-279C-F36C-6EB9049C942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Ostriches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102342-93A3-FC7A-9665-221420E70CF9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1052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22FAD5-C922-8D02-0576-F2171363E43C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Ostriches are faster than springboks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0504AC8-9AD0-90A3-1730-B89B15A28CC1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EF21F0E-499B-9500-29F9-F3BD80F03CE1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88km/h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64CC51-C146-42A1-3F58-CA642E6D9277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90km/h</a:t>
            </a:r>
          </a:p>
        </p:txBody>
      </p:sp>
      <p:pic>
        <p:nvPicPr>
          <p:cNvPr id="14" name="Picture 2" descr="Springbok - Wikipedia">
            <a:extLst>
              <a:ext uri="{FF2B5EF4-FFF2-40B4-BE49-F238E27FC236}">
                <a16:creationId xmlns:a16="http://schemas.microsoft.com/office/drawing/2014/main" id="{5F9AD199-C699-61A7-DAE3-C6DA26F3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87" y="4042232"/>
            <a:ext cx="4449935" cy="29612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Ostrich">
            <a:extLst>
              <a:ext uri="{FF2B5EF4-FFF2-40B4-BE49-F238E27FC236}">
                <a16:creationId xmlns:a16="http://schemas.microsoft.com/office/drawing/2014/main" id="{04780314-F600-A69B-D5DF-0CBE2C2AD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06" y="3658354"/>
            <a:ext cx="3242291" cy="33153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7C3DCA5-2A2C-9CCD-E821-787E52BE80C7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003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944F2-A3DE-0E24-5ACC-1AF9DD6D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C9896C0-B245-83B9-3D9A-4DB892120B2A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D60101-8780-A3F4-C3C0-098F2CE7D0C8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F1D620B-CBE5-DABF-B275-1ADF33349E7E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76AAE3-4F0C-061E-B7A8-F498EFB49C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9EB0822-8CFA-CE78-6CD5-B9A78D36E9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90CF2B3-1A1E-CBD3-0AEF-2F42C5C091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EEB2E772-3892-8BC4-0BFD-9382DC4161D5}"/>
              </a:ext>
            </a:extLst>
          </p:cNvPr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06C26BF-8D44-BDB7-FF48-8B9F834C7F00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A86CD6EC-718A-E919-6C29-7C00377D321B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5515D5CE-BE23-2025-215F-7B94779D547B}"/>
              </a:ext>
            </a:extLst>
          </p:cNvPr>
          <p:cNvSpPr txBox="1"/>
          <p:nvPr/>
        </p:nvSpPr>
        <p:spPr>
          <a:xfrm>
            <a:off x="2782708" y="3452559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class, class, English, Japanese, interesting, as, as, is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268DC7E-C7C2-3641-54F3-0913D8562DD3}"/>
              </a:ext>
            </a:extLst>
          </p:cNvPr>
          <p:cNvSpPr txBox="1"/>
          <p:nvPr/>
        </p:nvSpPr>
        <p:spPr>
          <a:xfrm>
            <a:off x="2797375" y="6287533"/>
            <a:ext cx="12762091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English class is as interesting as Japanese class. </a:t>
            </a:r>
          </a:p>
        </p:txBody>
      </p:sp>
    </p:spTree>
    <p:extLst>
      <p:ext uri="{BB962C8B-B14F-4D97-AF65-F5344CB8AC3E}">
        <p14:creationId xmlns:p14="http://schemas.microsoft.com/office/powerpoint/2010/main" val="299484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784C47E-1349-C052-571D-E64940E2CD93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taller?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479E929-81DE-A1F2-9DFD-A254158DAB59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6B2B1EE-5EA1-40C3-A6FC-E7B63CAB2195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Tokyo Tower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7160AD3-E8D4-106F-93BB-BA948E02C598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The Eiffel Tower</a:t>
            </a:r>
          </a:p>
        </p:txBody>
      </p:sp>
      <p:pic>
        <p:nvPicPr>
          <p:cNvPr id="20482" name="Picture 2" descr="Tokyo Tower | Japanese Style Woodblock Art | Buy Prints Online – The Tokyo  Print House">
            <a:extLst>
              <a:ext uri="{FF2B5EF4-FFF2-40B4-BE49-F238E27FC236}">
                <a16:creationId xmlns:a16="http://schemas.microsoft.com/office/drawing/2014/main" id="{3CD4FDD9-D9B1-983E-078B-603143B2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39963"/>
            <a:ext cx="2700337" cy="40578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Eiffel Tower - Wikipedia">
            <a:extLst>
              <a:ext uri="{FF2B5EF4-FFF2-40B4-BE49-F238E27FC236}">
                <a16:creationId xmlns:a16="http://schemas.microsoft.com/office/drawing/2014/main" id="{FFEDC135-5873-1D7C-382B-15926F04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95" y="3103699"/>
            <a:ext cx="2274991" cy="3791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ECB6DFD-B4BD-A0FC-812C-1250B3965F77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908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1208CF5-4204-5534-0822-5FF4C38AC12A}"/>
              </a:ext>
            </a:extLst>
          </p:cNvPr>
          <p:cNvSpPr txBox="1"/>
          <p:nvPr/>
        </p:nvSpPr>
        <p:spPr>
          <a:xfrm>
            <a:off x="2133600" y="1278904"/>
            <a:ext cx="140970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Tokyo Tower is taller than the Eiffel Tower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23C859EE-2960-D9E8-45CC-0A56D7673BCA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070D2C-2A53-7B76-3656-B9B4872B547D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333m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2EF8-C5B8-464D-858E-70F927C3D062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324m</a:t>
            </a:r>
          </a:p>
        </p:txBody>
      </p:sp>
      <p:pic>
        <p:nvPicPr>
          <p:cNvPr id="15" name="Picture 2" descr="Tokyo Tower | Japanese Style Woodblock Art | Buy Prints Online – The Tokyo  Print House">
            <a:extLst>
              <a:ext uri="{FF2B5EF4-FFF2-40B4-BE49-F238E27FC236}">
                <a16:creationId xmlns:a16="http://schemas.microsoft.com/office/drawing/2014/main" id="{DC9B1B3B-108B-612A-2CAE-CD05FE668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39963"/>
            <a:ext cx="2700337" cy="40578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iffel Tower - Wikipedia">
            <a:extLst>
              <a:ext uri="{FF2B5EF4-FFF2-40B4-BE49-F238E27FC236}">
                <a16:creationId xmlns:a16="http://schemas.microsoft.com/office/drawing/2014/main" id="{F09F8AA5-F7F8-A875-AA78-E2CBB5CC5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295" y="3103699"/>
            <a:ext cx="2274991" cy="3791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3E32EE8-B0B9-A66E-5ACA-D40D4E620727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5447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7FFC0-C2BB-F4C7-6635-74D1A73EC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A60C706-43EA-E04A-D9F9-E8C673B17938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5E1823-C246-182F-2E83-68E9B0C51B42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E000633-D6DF-9333-6A08-E55BD19E35FF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F4534B-6118-8680-1864-99F85DF231C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C73B193-D1C6-C0A6-226C-EBC152A201F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35C29AD-2379-B7DC-3DAF-0A4C9DF3978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6AD67C02-9D1D-3033-EE6B-797D90E5EFBD}"/>
              </a:ext>
            </a:extLst>
          </p:cNvPr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09BC67D-DDE7-548A-6B51-8E641831CD7E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Most popular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52E3DDAC-9AD4-D29E-A57C-6E3760C617A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872F91CB-0E9C-B382-3521-A11F7BFA0AFE}"/>
              </a:ext>
            </a:extLst>
          </p:cNvPr>
          <p:cNvSpPr txBox="1"/>
          <p:nvPr/>
        </p:nvSpPr>
        <p:spPr>
          <a:xfrm>
            <a:off x="3077985" y="3859670"/>
            <a:ext cx="6828016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_______ is/are the most popular ______ in/of ~</a:t>
            </a:r>
          </a:p>
        </p:txBody>
      </p:sp>
      <p:pic>
        <p:nvPicPr>
          <p:cNvPr id="6" name="Picture 5" descr="A black and white bubble&#10;&#10;Description automatically generated with medium confidence">
            <a:extLst>
              <a:ext uri="{FF2B5EF4-FFF2-40B4-BE49-F238E27FC236}">
                <a16:creationId xmlns:a16="http://schemas.microsoft.com/office/drawing/2014/main" id="{DE5260E0-F7AC-A347-02C8-31629378B0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61" y="2903443"/>
            <a:ext cx="7771758" cy="5022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236BC-67B2-334A-9A63-FC469EDB0DD3}"/>
              </a:ext>
            </a:extLst>
          </p:cNvPr>
          <p:cNvSpPr txBox="1"/>
          <p:nvPr/>
        </p:nvSpPr>
        <p:spPr>
          <a:xfrm>
            <a:off x="10575379" y="4493590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Free answer! </a:t>
            </a:r>
          </a:p>
        </p:txBody>
      </p:sp>
    </p:spTree>
    <p:extLst>
      <p:ext uri="{BB962C8B-B14F-4D97-AF65-F5344CB8AC3E}">
        <p14:creationId xmlns:p14="http://schemas.microsoft.com/office/powerpoint/2010/main" val="141633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C2F988-FD26-9217-F24B-2C8D4CE51D58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smaller (by size)?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364FD55-F71C-C1D2-8412-A6E1360CBB93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ACBFA9-FB1E-5A63-273E-5898A0E85A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Hiroshima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AF75D2-8C28-A3C8-98AA-6A4015375C5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Hyogo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3AD2C4D7-6E27-AEF8-6C18-F877AF53A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35" y="3387561"/>
            <a:ext cx="3586162" cy="35861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0FB00F8F-5850-A63B-EE87-CE63640C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60" y="3400640"/>
            <a:ext cx="3627183" cy="36271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A5E9975-B541-38F1-17C8-2A6FB45073D3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456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7EDF-5B97-94B3-258A-C2F4D06110F6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Hyogo is smaller than Hiroshima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7CEE85-E2DE-13F2-3B25-396FAAF6ACAE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E7C1B81-579E-F51A-9A99-1C40E84FA467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8480km</a:t>
            </a:r>
            <a:r>
              <a:rPr lang="en-US" sz="8000" spc="320" baseline="30000" dirty="0">
                <a:solidFill>
                  <a:srgbClr val="000000"/>
                </a:solidFill>
                <a:latin typeface="Porcelain"/>
              </a:rPr>
              <a:t>2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06986A-EA56-7A05-D1DD-0A6AD1791751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8392km</a:t>
            </a:r>
            <a:r>
              <a:rPr lang="en-US" sz="8000" spc="320" baseline="30000" dirty="0">
                <a:solidFill>
                  <a:srgbClr val="000000"/>
                </a:solidFill>
                <a:latin typeface="Porcelain"/>
              </a:rPr>
              <a:t>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421803-D636-844B-53F9-2970F63D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35" y="3387561"/>
            <a:ext cx="3586162" cy="35861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4564115-3392-57D0-5769-C6D21B31A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60" y="3400640"/>
            <a:ext cx="3627183" cy="36271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CFB83C-E827-F589-D6B7-4B91DB7D4511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5682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72AFB6-2307-1F90-98AD-46D4DCBBC24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8788">
            <a:off x="14482224" y="2446980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5400000">
            <a:off x="-5600121" y="1074504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2" y="0"/>
                </a:lnTo>
                <a:lnTo>
                  <a:pt x="13257642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China is bigger than India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D0FF5D5-616B-03BF-B066-1D68406A87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9.597km</a:t>
            </a:r>
            <a:r>
              <a:rPr lang="en-US" sz="8000" spc="320" baseline="30000" dirty="0">
                <a:solidFill>
                  <a:srgbClr val="000000"/>
                </a:solidFill>
                <a:latin typeface="Porcelain"/>
              </a:rPr>
              <a:t>2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56FCB7A1-945C-8AD9-5580-D0265A60AA49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3.287km</a:t>
            </a:r>
            <a:r>
              <a:rPr lang="en-US" sz="8000" spc="320" baseline="30000" dirty="0">
                <a:solidFill>
                  <a:srgbClr val="000000"/>
                </a:solidFill>
                <a:latin typeface="Porcelain"/>
              </a:rPr>
              <a:t>2</a:t>
            </a:r>
          </a:p>
        </p:txBody>
      </p:sp>
      <p:pic>
        <p:nvPicPr>
          <p:cNvPr id="29" name="Picture 2" descr="Where is China located on the World map?">
            <a:extLst>
              <a:ext uri="{FF2B5EF4-FFF2-40B4-BE49-F238E27FC236}">
                <a16:creationId xmlns:a16="http://schemas.microsoft.com/office/drawing/2014/main" id="{7A9640B2-21F7-6BB5-022B-F2EBB313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73" y="3912034"/>
            <a:ext cx="5424487" cy="32248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Where is India located on the World map?">
            <a:extLst>
              <a:ext uri="{FF2B5EF4-FFF2-40B4-BE49-F238E27FC236}">
                <a16:creationId xmlns:a16="http://schemas.microsoft.com/office/drawing/2014/main" id="{989F50D5-7EC8-0D2F-F265-89CB4604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68485"/>
            <a:ext cx="5292774" cy="3146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DF76819-5C7D-61FD-D01B-A8607BD35D28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2350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CFB64-ABBB-49D1-9F72-78935A536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DE7662-A444-BFC5-E5FF-97AC5AB9B36B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A7D6A47-40D1-A368-9053-6F46EA706E19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CC300EC-7AA4-3BFC-A41E-7C7965EA3F98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44E1BB-50BE-3344-5B6C-7F5DF926927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32622A08-D466-793A-FED7-F3F8DD7A07F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55ECEC2-7689-F77E-FF14-0502ADD0AEA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3FF0B66D-184F-4EA5-5FD4-B597CEE0AC31}"/>
              </a:ext>
            </a:extLst>
          </p:cNvPr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07A2352-35DA-A1A1-1E53-3F39D1521F1F}"/>
              </a:ext>
            </a:extLst>
          </p:cNvPr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0CE4F6D5-AFF0-ADEE-3D76-5E8A34DF417F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8163B772-B3A3-954D-5CF3-93C2185FE085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EAD0B00-B760-F6E1-68ED-D4D020D285D0}"/>
              </a:ext>
            </a:extLst>
          </p:cNvPr>
          <p:cNvSpPr txBox="1"/>
          <p:nvPr/>
        </p:nvSpPr>
        <p:spPr>
          <a:xfrm>
            <a:off x="2782708" y="3452559"/>
            <a:ext cx="1276209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cats, elephants, heavier, are, than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AA86A06-42AE-F919-90A6-F497B5526710}"/>
              </a:ext>
            </a:extLst>
          </p:cNvPr>
          <p:cNvSpPr txBox="1"/>
          <p:nvPr/>
        </p:nvSpPr>
        <p:spPr>
          <a:xfrm>
            <a:off x="2797375" y="6287533"/>
            <a:ext cx="1276209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Elephants are heavier than cats</a:t>
            </a:r>
          </a:p>
        </p:txBody>
      </p:sp>
    </p:spTree>
    <p:extLst>
      <p:ext uri="{BB962C8B-B14F-4D97-AF65-F5344CB8AC3E}">
        <p14:creationId xmlns:p14="http://schemas.microsoft.com/office/powerpoint/2010/main" val="756563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703BC15-BEB6-04EE-2BA7-04285EB9C740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bigger?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6E6E5E4-44BB-55E3-6368-9B0A834FA04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9E71200-5C29-3AF5-BFAD-B290D2F5E52B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Tokyo Disneyland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FA5CA37-3121-279C-F36C-6EB9049C942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USJ</a:t>
            </a:r>
          </a:p>
        </p:txBody>
      </p:sp>
      <p:pic>
        <p:nvPicPr>
          <p:cNvPr id="24578" name="Picture 2" descr="Disney might be working to help Tokyo steal one of Orlando's biggest claims  to fame | Orlando | Orlando Weekly">
            <a:extLst>
              <a:ext uri="{FF2B5EF4-FFF2-40B4-BE49-F238E27FC236}">
                <a16:creationId xmlns:a16="http://schemas.microsoft.com/office/drawing/2014/main" id="{43E0186B-2202-CB7C-4743-13CEA3F4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95" y="3877167"/>
            <a:ext cx="4112046" cy="3080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ow to Save Money at Universal Studios Japan (USJ): Tips for Visitors |  Japan Cheapo">
            <a:extLst>
              <a:ext uri="{FF2B5EF4-FFF2-40B4-BE49-F238E27FC236}">
                <a16:creationId xmlns:a16="http://schemas.microsoft.com/office/drawing/2014/main" id="{F48F42DF-CFE2-7EA7-3F3B-4BC53ADD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55" y="4049194"/>
            <a:ext cx="4748212" cy="27873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CFC43D-D658-D056-9E9E-029479A37659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292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22FAD5-C922-8D02-0576-F2171363E43C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USJ is bigger than Tokyo Disneyland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0504AC8-9AD0-90A3-1730-B89B15A28CC1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EF21F0E-499B-9500-29F9-F3BD80F03CE1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115 acres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64CC51-C146-42A1-3F58-CA642E6D9277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133 acres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12F0DF-023A-C73E-172C-8B77B6C94D59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4" name="Picture 2" descr="Disney might be working to help Tokyo steal one of Orlando's biggest claims  to fame | Orlando | Orlando Weekly">
            <a:extLst>
              <a:ext uri="{FF2B5EF4-FFF2-40B4-BE49-F238E27FC236}">
                <a16:creationId xmlns:a16="http://schemas.microsoft.com/office/drawing/2014/main" id="{8C112077-1E71-72B7-7D6A-6AC116464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95" y="3877167"/>
            <a:ext cx="4112046" cy="3080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ow to Save Money at Universal Studios Japan (USJ): Tips for Visitors |  Japan Cheapo">
            <a:extLst>
              <a:ext uri="{FF2B5EF4-FFF2-40B4-BE49-F238E27FC236}">
                <a16:creationId xmlns:a16="http://schemas.microsoft.com/office/drawing/2014/main" id="{53187FF5-A4BA-7C7C-A192-0372DA0F0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455" y="4049194"/>
            <a:ext cx="4748212" cy="27873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3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11951" y="922419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784C47E-1349-C052-571D-E64940E2CD93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479E929-81DE-A1F2-9DFD-A254158DAB59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6B2B1EE-5EA1-40C3-A6FC-E7B63CAB2195}"/>
              </a:ext>
            </a:extLst>
          </p:cNvPr>
          <p:cNvSpPr txBox="1"/>
          <p:nvPr/>
        </p:nvSpPr>
        <p:spPr>
          <a:xfrm>
            <a:off x="2552189" y="6818226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Tokyo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DisneyLand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7160AD3-E8D4-106F-93BB-BA948E02C598}"/>
              </a:ext>
            </a:extLst>
          </p:cNvPr>
          <p:cNvSpPr txBox="1"/>
          <p:nvPr/>
        </p:nvSpPr>
        <p:spPr>
          <a:xfrm>
            <a:off x="9583351" y="6668370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Tokyo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DisneySea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4972DF1-4B40-1069-6164-CED21B4E2525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6626" name="Picture 2" descr="Tokyo DisneySea | Disney Wiki | Fandom">
            <a:extLst>
              <a:ext uri="{FF2B5EF4-FFF2-40B4-BE49-F238E27FC236}">
                <a16:creationId xmlns:a16="http://schemas.microsoft.com/office/drawing/2014/main" id="{50C9354E-9C0A-0D9A-9FCA-F67A42A8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61" y="4217504"/>
            <a:ext cx="4189090" cy="24058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sney might be working to help Tokyo steal one of Orlando's biggest claims  to fame | Orlando | Orlando Weekly">
            <a:extLst>
              <a:ext uri="{FF2B5EF4-FFF2-40B4-BE49-F238E27FC236}">
                <a16:creationId xmlns:a16="http://schemas.microsoft.com/office/drawing/2014/main" id="{4D0B2DC8-0516-2990-1E92-AAC63948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95" y="3877167"/>
            <a:ext cx="4112046" cy="3080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46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1208CF5-4204-5534-0822-5FF4C38AC12A}"/>
              </a:ext>
            </a:extLst>
          </p:cNvPr>
          <p:cNvSpPr txBox="1"/>
          <p:nvPr/>
        </p:nvSpPr>
        <p:spPr>
          <a:xfrm>
            <a:off x="2286000" y="1278904"/>
            <a:ext cx="1352080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Tokyo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DisneySea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is bigger than Tokyo Disneyland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23C859EE-2960-D9E8-45CC-0A56D7673BCA}"/>
              </a:ext>
            </a:extLst>
          </p:cNvPr>
          <p:cNvSpPr/>
          <p:nvPr/>
        </p:nvSpPr>
        <p:spPr>
          <a:xfrm>
            <a:off x="7647144" y="3977430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070D2C-2A53-7B76-3656-B9B4872B547D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115 acres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2EF8-C5B8-464D-858E-70F927C3D062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121 acres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C143F24-6BC9-FF32-B9F6-A7790D201B17}"/>
              </a:ext>
            </a:extLst>
          </p:cNvPr>
          <p:cNvSpPr/>
          <p:nvPr/>
        </p:nvSpPr>
        <p:spPr>
          <a:xfrm rot="10160715">
            <a:off x="-8711951" y="922419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BBD002-969E-1FCC-F272-E74577385A72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6" name="Picture 2" descr="Tokyo DisneySea | Disney Wiki | Fandom">
            <a:extLst>
              <a:ext uri="{FF2B5EF4-FFF2-40B4-BE49-F238E27FC236}">
                <a16:creationId xmlns:a16="http://schemas.microsoft.com/office/drawing/2014/main" id="{A4FDE6A4-B56B-6893-D049-7356D16B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261" y="4217504"/>
            <a:ext cx="4189090" cy="24058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sney might be working to help Tokyo steal one of Orlando's biggest claims  to fame | Orlando | Orlando Weekly">
            <a:extLst>
              <a:ext uri="{FF2B5EF4-FFF2-40B4-BE49-F238E27FC236}">
                <a16:creationId xmlns:a16="http://schemas.microsoft.com/office/drawing/2014/main" id="{B57DF458-3229-7856-B370-EDB2A092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95" y="3877167"/>
            <a:ext cx="4112046" cy="30800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31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C2F988-FD26-9217-F24B-2C8D4CE51D58}"/>
              </a:ext>
            </a:extLst>
          </p:cNvPr>
          <p:cNvSpPr txBox="1"/>
          <p:nvPr/>
        </p:nvSpPr>
        <p:spPr>
          <a:xfrm>
            <a:off x="2286000" y="1278904"/>
            <a:ext cx="137922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 (by number of students)?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364FD55-F71C-C1D2-8412-A6E1360CBB93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ACBFA9-FB1E-5A63-273E-5898A0E85A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JHS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AF75D2-8C28-A3C8-98AA-6A4015375C5A}"/>
              </a:ext>
            </a:extLst>
          </p:cNvPr>
          <p:cNvSpPr txBox="1"/>
          <p:nvPr/>
        </p:nvSpPr>
        <p:spPr>
          <a:xfrm>
            <a:off x="8400597" y="6088136"/>
            <a:ext cx="792480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200" spc="320" dirty="0">
                <a:solidFill>
                  <a:srgbClr val="000000"/>
                </a:solidFill>
                <a:latin typeface="Porcelain"/>
              </a:rPr>
              <a:t>Fujieda JHS + </a:t>
            </a:r>
            <a:r>
              <a:rPr lang="en-US" sz="7200" spc="320" dirty="0" err="1">
                <a:solidFill>
                  <a:srgbClr val="000000"/>
                </a:solidFill>
                <a:latin typeface="Porcelain"/>
              </a:rPr>
              <a:t>Nishimashizu</a:t>
            </a:r>
            <a:r>
              <a:rPr lang="en-US" sz="7200" spc="320" dirty="0">
                <a:solidFill>
                  <a:srgbClr val="000000"/>
                </a:solidFill>
                <a:latin typeface="Porcelain"/>
              </a:rPr>
              <a:t> JHS together</a:t>
            </a:r>
          </a:p>
        </p:txBody>
      </p:sp>
      <p:pic>
        <p:nvPicPr>
          <p:cNvPr id="28674" name="Picture 2" descr="藤枝市立青島中学校 - Wikipedia">
            <a:extLst>
              <a:ext uri="{FF2B5EF4-FFF2-40B4-BE49-F238E27FC236}">
                <a16:creationId xmlns:a16="http://schemas.microsoft.com/office/drawing/2014/main" id="{DCBF0DD1-97DD-2279-4D22-570DDB59D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515" y="4026720"/>
            <a:ext cx="4724400" cy="29073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藤枝市立藤枝中学校／藤枝市ホームページ">
            <a:extLst>
              <a:ext uri="{FF2B5EF4-FFF2-40B4-BE49-F238E27FC236}">
                <a16:creationId xmlns:a16="http://schemas.microsoft.com/office/drawing/2014/main" id="{04A5B626-E0AB-1A49-ADB5-80E28041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151" y="3678312"/>
            <a:ext cx="3048000" cy="228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藤枝市立西益津中学校 - Wikipedia">
            <a:extLst>
              <a:ext uri="{FF2B5EF4-FFF2-40B4-BE49-F238E27FC236}">
                <a16:creationId xmlns:a16="http://schemas.microsoft.com/office/drawing/2014/main" id="{32658FC6-DCAA-1CA7-00A5-AFCA99B6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605" y="3669781"/>
            <a:ext cx="3021450" cy="22631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1E6A3F-66E4-41BB-B565-5300173D24EB}"/>
              </a:ext>
            </a:extLst>
          </p:cNvPr>
          <p:cNvSpPr/>
          <p:nvPr/>
        </p:nvSpPr>
        <p:spPr>
          <a:xfrm>
            <a:off x="2431798" y="3848100"/>
            <a:ext cx="6396105" cy="5012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6292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7EDF-5B97-94B3-258A-C2F4D06110F6}"/>
              </a:ext>
            </a:extLst>
          </p:cNvPr>
          <p:cNvSpPr txBox="1"/>
          <p:nvPr/>
        </p:nvSpPr>
        <p:spPr>
          <a:xfrm>
            <a:off x="2286000" y="1278904"/>
            <a:ext cx="1352080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JHS is bigger than Fujieda JHS and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Nishimashizu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JHS together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7CEE85-E2DE-13F2-3B25-396FAAF6ACAE}"/>
              </a:ext>
            </a:extLst>
          </p:cNvPr>
          <p:cNvSpPr/>
          <p:nvPr/>
        </p:nvSpPr>
        <p:spPr>
          <a:xfrm>
            <a:off x="7736158" y="3977430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E7C1B81-579E-F51A-9A99-1C40E84FA467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806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06986A-EA56-7A05-D1DD-0A6AD1791751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519+274=793</a:t>
            </a:r>
          </a:p>
        </p:txBody>
      </p:sp>
      <p:pic>
        <p:nvPicPr>
          <p:cNvPr id="6" name="Picture 2" descr="藤枝市立青島中学校 - Wikipedia">
            <a:extLst>
              <a:ext uri="{FF2B5EF4-FFF2-40B4-BE49-F238E27FC236}">
                <a16:creationId xmlns:a16="http://schemas.microsoft.com/office/drawing/2014/main" id="{5E7899A4-D32B-998C-1B92-FEDED3679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24" y="4386769"/>
            <a:ext cx="4376198" cy="26930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C961D9A-163F-AAEE-195A-78A1C17D5C54}"/>
              </a:ext>
            </a:extLst>
          </p:cNvPr>
          <p:cNvSpPr/>
          <p:nvPr/>
        </p:nvSpPr>
        <p:spPr>
          <a:xfrm>
            <a:off x="2431798" y="3848100"/>
            <a:ext cx="6396105" cy="50126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8" name="Picture 4" descr="藤枝市立藤枝中学校／藤枝市ホームページ">
            <a:extLst>
              <a:ext uri="{FF2B5EF4-FFF2-40B4-BE49-F238E27FC236}">
                <a16:creationId xmlns:a16="http://schemas.microsoft.com/office/drawing/2014/main" id="{4CB83842-3DEF-C359-BCD1-B94676FC3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90" y="4251329"/>
            <a:ext cx="3048000" cy="228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藤枝市立西益津中学校 - Wikipedia">
            <a:extLst>
              <a:ext uri="{FF2B5EF4-FFF2-40B4-BE49-F238E27FC236}">
                <a16:creationId xmlns:a16="http://schemas.microsoft.com/office/drawing/2014/main" id="{57CF1DA2-5B04-DAAA-E96D-3F6E7992C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344" y="4242798"/>
            <a:ext cx="3021450" cy="226317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34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1688686">
            <a:off x="13997804" y="-48209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703BC15-BEB6-04EE-2BA7-04285EB9C740}"/>
              </a:ext>
            </a:extLst>
          </p:cNvPr>
          <p:cNvSpPr txBox="1"/>
          <p:nvPr/>
        </p:nvSpPr>
        <p:spPr>
          <a:xfrm>
            <a:off x="2286000" y="1278904"/>
            <a:ext cx="136398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bigger (by number of students)?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6E6E5E4-44BB-55E3-6368-9B0A834FA04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9E71200-5C29-3AF5-BFAD-B290D2F5E52B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 ES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DFA5CA37-3121-279C-F36C-6EB9049C942A}"/>
              </a:ext>
            </a:extLst>
          </p:cNvPr>
          <p:cNvSpPr txBox="1"/>
          <p:nvPr/>
        </p:nvSpPr>
        <p:spPr>
          <a:xfrm>
            <a:off x="9319382" y="6233529"/>
            <a:ext cx="6901101" cy="263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7200" spc="320" dirty="0" err="1">
                <a:solidFill>
                  <a:srgbClr val="000000"/>
                </a:solidFill>
                <a:latin typeface="Porcelain"/>
              </a:rPr>
              <a:t>Aojimakita</a:t>
            </a:r>
            <a:r>
              <a:rPr lang="en-US" sz="7200" spc="320" dirty="0">
                <a:solidFill>
                  <a:srgbClr val="000000"/>
                </a:solidFill>
                <a:latin typeface="Porcelain"/>
              </a:rPr>
              <a:t> ES + </a:t>
            </a:r>
            <a:r>
              <a:rPr lang="en-US" sz="7200" spc="320" dirty="0" err="1">
                <a:solidFill>
                  <a:srgbClr val="000000"/>
                </a:solidFill>
                <a:latin typeface="Porcelain"/>
              </a:rPr>
              <a:t>Takasu</a:t>
            </a:r>
            <a:r>
              <a:rPr lang="en-US" sz="7200" spc="320" dirty="0">
                <a:solidFill>
                  <a:srgbClr val="000000"/>
                </a:solidFill>
                <a:latin typeface="Porcelain"/>
              </a:rPr>
              <a:t> Minami ES together</a:t>
            </a:r>
          </a:p>
        </p:txBody>
      </p:sp>
      <p:pic>
        <p:nvPicPr>
          <p:cNvPr id="30722" name="Picture 2" descr="藤枝市立青島小学校／藤枝市ホームページ">
            <a:extLst>
              <a:ext uri="{FF2B5EF4-FFF2-40B4-BE49-F238E27FC236}">
                <a16:creationId xmlns:a16="http://schemas.microsoft.com/office/drawing/2014/main" id="{58BBDF9A-ADEB-43D0-FB7A-FF9B18BB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687" y="3624041"/>
            <a:ext cx="4281488" cy="32069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藤枝市立青島北小学校／藤枝市ホームページ">
            <a:extLst>
              <a:ext uri="{FF2B5EF4-FFF2-40B4-BE49-F238E27FC236}">
                <a16:creationId xmlns:a16="http://schemas.microsoft.com/office/drawing/2014/main" id="{0B15DA86-121A-99CB-ED48-F6B77BA0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989" y="3749099"/>
            <a:ext cx="2993707" cy="22423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高洲南小学校／ホームメイト">
            <a:extLst>
              <a:ext uri="{FF2B5EF4-FFF2-40B4-BE49-F238E27FC236}">
                <a16:creationId xmlns:a16="http://schemas.microsoft.com/office/drawing/2014/main" id="{EF97DE2E-1174-A48E-FD85-8F9E9ABA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755" y="3624041"/>
            <a:ext cx="3449045" cy="2586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A95EEDC-674F-336E-F289-3AF20B1D15B9}"/>
              </a:ext>
            </a:extLst>
          </p:cNvPr>
          <p:cNvSpPr/>
          <p:nvPr/>
        </p:nvSpPr>
        <p:spPr>
          <a:xfrm>
            <a:off x="9319382" y="3920145"/>
            <a:ext cx="6859493" cy="61335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797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5" name="TextBox 9">
            <a:extLst>
              <a:ext uri="{FF2B5EF4-FFF2-40B4-BE49-F238E27FC236}">
                <a16:creationId xmlns:a16="http://schemas.microsoft.com/office/drawing/2014/main" id="{5022FAD5-C922-8D02-0576-F2171363E43C}"/>
              </a:ext>
            </a:extLst>
          </p:cNvPr>
          <p:cNvSpPr txBox="1"/>
          <p:nvPr/>
        </p:nvSpPr>
        <p:spPr>
          <a:xfrm>
            <a:off x="2286000" y="1278904"/>
            <a:ext cx="13520806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NZ" sz="8000" spc="320" dirty="0" err="1">
                <a:solidFill>
                  <a:srgbClr val="000000"/>
                </a:solidFill>
                <a:latin typeface="Porcelain"/>
              </a:rPr>
              <a:t>Aojimakita</a:t>
            </a:r>
            <a:r>
              <a:rPr lang="en-NZ" sz="8000" spc="320" dirty="0">
                <a:solidFill>
                  <a:srgbClr val="000000"/>
                </a:solidFill>
                <a:latin typeface="Porcelain"/>
              </a:rPr>
              <a:t> </a:t>
            </a:r>
            <a:r>
              <a:rPr lang="en-NZ" sz="18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NZ" sz="8000" spc="320" dirty="0">
                <a:solidFill>
                  <a:srgbClr val="000000"/>
                </a:solidFill>
                <a:latin typeface="Porcelain"/>
              </a:rPr>
              <a:t>ES and </a:t>
            </a:r>
            <a:r>
              <a:rPr lang="en-NZ" sz="8000" spc="320" dirty="0" err="1">
                <a:solidFill>
                  <a:srgbClr val="000000"/>
                </a:solidFill>
                <a:latin typeface="Porcelain"/>
              </a:rPr>
              <a:t>Takasu</a:t>
            </a:r>
            <a:r>
              <a:rPr lang="en-NZ" sz="8000" spc="320" dirty="0">
                <a:solidFill>
                  <a:srgbClr val="000000"/>
                </a:solidFill>
                <a:latin typeface="Porcelain"/>
              </a:rPr>
              <a:t> Minami ES together are bigger than </a:t>
            </a:r>
            <a:r>
              <a:rPr lang="en-NZ" sz="8000" spc="320" dirty="0" err="1">
                <a:solidFill>
                  <a:srgbClr val="000000"/>
                </a:solidFill>
                <a:latin typeface="Porcelain"/>
              </a:rPr>
              <a:t>Aojima</a:t>
            </a:r>
            <a:r>
              <a:rPr lang="en-NZ" sz="8000" spc="320" dirty="0">
                <a:solidFill>
                  <a:srgbClr val="000000"/>
                </a:solidFill>
                <a:latin typeface="Porcelain"/>
              </a:rPr>
              <a:t> ES 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0504AC8-9AD0-90A3-1730-B89B15A28CC1}"/>
              </a:ext>
            </a:extLst>
          </p:cNvPr>
          <p:cNvSpPr/>
          <p:nvPr/>
        </p:nvSpPr>
        <p:spPr>
          <a:xfrm>
            <a:off x="7647144" y="3962977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4EF21F0E-499B-9500-29F9-F3BD80F03CE1}"/>
              </a:ext>
            </a:extLst>
          </p:cNvPr>
          <p:cNvSpPr txBox="1"/>
          <p:nvPr/>
        </p:nvSpPr>
        <p:spPr>
          <a:xfrm>
            <a:off x="2573490" y="7440084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999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364CC51-C146-42A1-3F58-CA642E6D9277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514+615=1129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DC437A29-5448-1072-658A-5E4D40EEB241}"/>
              </a:ext>
            </a:extLst>
          </p:cNvPr>
          <p:cNvSpPr/>
          <p:nvPr/>
        </p:nvSpPr>
        <p:spPr>
          <a:xfrm rot="-1688686">
            <a:off x="13997804" y="-48209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pic>
        <p:nvPicPr>
          <p:cNvPr id="16" name="Picture 4" descr="藤枝市立青島北小学校／藤枝市ホームページ">
            <a:extLst>
              <a:ext uri="{FF2B5EF4-FFF2-40B4-BE49-F238E27FC236}">
                <a16:creationId xmlns:a16="http://schemas.microsoft.com/office/drawing/2014/main" id="{B30FC84F-AC7D-A2D1-6B54-C91674A7F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558" y="4385589"/>
            <a:ext cx="2993707" cy="22423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高洲南小学校／ホームメイト">
            <a:extLst>
              <a:ext uri="{FF2B5EF4-FFF2-40B4-BE49-F238E27FC236}">
                <a16:creationId xmlns:a16="http://schemas.microsoft.com/office/drawing/2014/main" id="{515C75BF-C257-FA62-156E-DDF60A21C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324" y="4260531"/>
            <a:ext cx="3449045" cy="2586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5E4C543C-61C5-6275-4B4A-A6DCFDC350EF}"/>
              </a:ext>
            </a:extLst>
          </p:cNvPr>
          <p:cNvSpPr/>
          <p:nvPr/>
        </p:nvSpPr>
        <p:spPr>
          <a:xfrm>
            <a:off x="9319382" y="3920145"/>
            <a:ext cx="6859493" cy="61335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5" name="Picture 2" descr="藤枝市立青島小学校／藤枝市ホームページ">
            <a:extLst>
              <a:ext uri="{FF2B5EF4-FFF2-40B4-BE49-F238E27FC236}">
                <a16:creationId xmlns:a16="http://schemas.microsoft.com/office/drawing/2014/main" id="{4C7865F9-7854-2CAB-845B-BD5982760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56" y="4260531"/>
            <a:ext cx="4281488" cy="32069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65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27C2F988-FD26-9217-F24B-2C8D4CE51D58}"/>
              </a:ext>
            </a:extLst>
          </p:cNvPr>
          <p:cNvSpPr txBox="1"/>
          <p:nvPr/>
        </p:nvSpPr>
        <p:spPr>
          <a:xfrm>
            <a:off x="2209800" y="1278904"/>
            <a:ext cx="138684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was bigger (by population in 2020)?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D364FD55-F71C-C1D2-8412-A6E1360CBB93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3DACBFA9-FB1E-5A63-273E-5898A0E85AAA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Yaizu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AF75D2-8C28-A3C8-98AA-6A4015375C5A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Fujieda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D7B5BF1D-CBEB-4E39-D555-92EEEE266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3400" r="12009" b="-1235"/>
          <a:stretch/>
        </p:blipFill>
        <p:spPr bwMode="auto">
          <a:xfrm>
            <a:off x="3429000" y="3924300"/>
            <a:ext cx="4161218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23A3FBDA-14CA-D06B-11DF-473CFCD23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5237" r="12676" b="1972"/>
          <a:stretch/>
        </p:blipFill>
        <p:spPr bwMode="auto">
          <a:xfrm>
            <a:off x="10298497" y="3970968"/>
            <a:ext cx="4191644" cy="3073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69B3AF9-187C-94F7-3059-391AE8C7D563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4451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F0B7E-351D-DF40-5838-7A8D63A9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AA0493-8947-3F08-2479-5F8BAD6A940B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0DD6BD-201C-6786-E51A-F43695A67ED1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48DDC65-1C31-27E0-4D3D-304EED6611B5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E92246-4A34-3622-8540-F6C83728F7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AC759B-8207-BA0A-6D13-6DF3E794A79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077877A-79F9-5876-C923-57A42F34C9D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4914DF21-473B-B456-AFDD-6F63EDDF3AEE}"/>
              </a:ext>
            </a:extLst>
          </p:cNvPr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259C9EC-1A66-FDBD-973F-74B957E167B4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altLang="ja-JP" sz="8000" spc="320" dirty="0">
                <a:solidFill>
                  <a:srgbClr val="000000"/>
                </a:solidFill>
                <a:latin typeface="Porcelain"/>
              </a:rPr>
              <a:t>Rearrange the words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1976CDC3-8864-4CBD-7B81-1CCCA00590D8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6B0882D-8671-4EBD-7AE4-D285B95F9232}"/>
              </a:ext>
            </a:extLst>
          </p:cNvPr>
          <p:cNvSpPr txBox="1"/>
          <p:nvPr/>
        </p:nvSpPr>
        <p:spPr>
          <a:xfrm>
            <a:off x="2782708" y="3452559"/>
            <a:ext cx="1276209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than, are, apples, bigger, watermelons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A963D89A-1B9A-7865-DE48-D2692D7ECF14}"/>
              </a:ext>
            </a:extLst>
          </p:cNvPr>
          <p:cNvSpPr txBox="1"/>
          <p:nvPr/>
        </p:nvSpPr>
        <p:spPr>
          <a:xfrm>
            <a:off x="2797375" y="6287533"/>
            <a:ext cx="12762091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Watermelons are bigger than apples. </a:t>
            </a:r>
          </a:p>
        </p:txBody>
      </p:sp>
    </p:spTree>
    <p:extLst>
      <p:ext uri="{BB962C8B-B14F-4D97-AF65-F5344CB8AC3E}">
        <p14:creationId xmlns:p14="http://schemas.microsoft.com/office/powerpoint/2010/main" val="183046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8632BE-B27D-1EB8-7EBD-062EF3D17A8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80F7A90-8C1A-3E73-B893-AF3D69E4896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2A1CF41-1263-3A40-9986-776CA9EE61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737EDF-5B97-94B3-258A-C2F4D06110F6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Fujieda was bigger than </a:t>
            </a:r>
            <a:r>
              <a:rPr lang="en-US" sz="8000" spc="320" dirty="0" err="1">
                <a:solidFill>
                  <a:srgbClr val="000000"/>
                </a:solidFill>
                <a:latin typeface="Porcelain"/>
              </a:rPr>
              <a:t>Yaizu</a:t>
            </a:r>
            <a:endParaRPr lang="en-US" sz="8000" spc="320" dirty="0">
              <a:solidFill>
                <a:srgbClr val="000000"/>
              </a:solidFill>
              <a:latin typeface="Porcelain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27CEE85-E2DE-13F2-3B25-396FAAF6ACAE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E7C1B81-579E-F51A-9A99-1C40E84FA467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136,845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E106986A-EA56-7A05-D1DD-0A6AD1791751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141,342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03CBC5-403C-12A8-4178-4CEE2C81F71F}"/>
              </a:ext>
            </a:extLst>
          </p:cNvPr>
          <p:cNvSpPr/>
          <p:nvPr/>
        </p:nvSpPr>
        <p:spPr>
          <a:xfrm>
            <a:off x="9423211" y="3281154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9C3E1D-7D70-0674-F060-D3AF63669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3400" r="12009" b="-1235"/>
          <a:stretch/>
        </p:blipFill>
        <p:spPr bwMode="auto">
          <a:xfrm>
            <a:off x="3429000" y="3924300"/>
            <a:ext cx="4161218" cy="320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63116A5-5BD7-0070-F0D8-67FB6DE41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5237" r="12676" b="1972"/>
          <a:stretch/>
        </p:blipFill>
        <p:spPr bwMode="auto">
          <a:xfrm>
            <a:off x="10298497" y="3970968"/>
            <a:ext cx="4191644" cy="30733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5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3209205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4800600" y="3366324"/>
            <a:ext cx="9510019" cy="278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11043" spc="320" dirty="0">
                <a:solidFill>
                  <a:srgbClr val="000000"/>
                </a:solidFill>
                <a:latin typeface="Porcelain"/>
              </a:rPr>
              <a:t>Finished! </a:t>
            </a:r>
          </a:p>
          <a:p>
            <a:pPr algn="ctr">
              <a:lnSpc>
                <a:spcPts val="10491"/>
              </a:lnSpc>
            </a:pPr>
            <a:r>
              <a:rPr lang="en-US" sz="11043" spc="320" dirty="0">
                <a:solidFill>
                  <a:srgbClr val="000000"/>
                </a:solidFill>
                <a:latin typeface="Porcelain"/>
              </a:rPr>
              <a:t>Who is the winner?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47146" y="6382033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304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6D931B-CBDD-44E1-D1D5-9899CF75A4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9FFEAE4-29F0-3301-B0D6-6B46BE0465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E0FA267-1760-1FEC-48D9-46B3BC2686C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id="{3703BC15-BEB6-04EE-2BA7-04285EB9C740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Greenland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46E6E5E4-44BB-55E3-6368-9B0A834FA04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pic>
        <p:nvPicPr>
          <p:cNvPr id="34818" name="Picture 2" descr="Maps of Greenland - The World's Largest Island">
            <a:extLst>
              <a:ext uri="{FF2B5EF4-FFF2-40B4-BE49-F238E27FC236}">
                <a16:creationId xmlns:a16="http://schemas.microsoft.com/office/drawing/2014/main" id="{A398F018-9796-8558-1DB5-DCE0B434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33" y="3143493"/>
            <a:ext cx="9407734" cy="50093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7"/>
          <p:cNvSpPr/>
          <p:nvPr/>
        </p:nvSpPr>
        <p:spPr>
          <a:xfrm rot="-1688686">
            <a:off x="12762799" y="-367601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pic>
        <p:nvPicPr>
          <p:cNvPr id="6" name="Picture 5" descr="A black background with a black square&#10;&#10;Description automatically generated with medium confidence">
            <a:hlinkClick r:id="rId11" action="ppaction://hlinksldjump"/>
            <a:extLst>
              <a:ext uri="{FF2B5EF4-FFF2-40B4-BE49-F238E27FC236}">
                <a16:creationId xmlns:a16="http://schemas.microsoft.com/office/drawing/2014/main" id="{774D9597-470F-4965-39B1-D2E508F8BE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994" y="7126834"/>
            <a:ext cx="1507114" cy="15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2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6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6AD3D-B2C0-2B30-5CA4-8868BBAA9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BDA29A-1974-B201-6333-6856F839E66A}"/>
              </a:ext>
            </a:extLst>
          </p:cNvPr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CA44658-D952-AFDD-4CC9-854CCE97C8BC}"/>
                </a:ext>
              </a:extLst>
            </p:cNvPr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6CD0E8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4F93898-17D8-98DF-7963-938702BCD8BE}"/>
                </a:ext>
              </a:extLst>
            </p:cNvPr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BBCFE0-08F1-ADAF-B002-1972E767B2B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E74114D-64CE-068B-F0CA-F27DF7E144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B20477F-F1B0-555C-A8C2-B00ECEDE53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>
            <a:extLst>
              <a:ext uri="{FF2B5EF4-FFF2-40B4-BE49-F238E27FC236}">
                <a16:creationId xmlns:a16="http://schemas.microsoft.com/office/drawing/2014/main" id="{87337878-0514-6725-4110-350684FC30B7}"/>
              </a:ext>
            </a:extLst>
          </p:cNvPr>
          <p:cNvSpPr/>
          <p:nvPr/>
        </p:nvSpPr>
        <p:spPr>
          <a:xfrm rot="-6181180">
            <a:off x="-6041866" y="-482096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41F773E-ADEA-8F4B-C6C2-B3444EC12852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Bigger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C51A4B84-FC40-F98D-EADF-CC371877733C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84D6AEEB-F475-8387-D91C-5FA6D91C7B99}"/>
              </a:ext>
            </a:extLst>
          </p:cNvPr>
          <p:cNvSpPr txBox="1"/>
          <p:nvPr/>
        </p:nvSpPr>
        <p:spPr>
          <a:xfrm>
            <a:off x="2782709" y="3452559"/>
            <a:ext cx="6057900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______ is/are bigger than _______</a:t>
            </a:r>
          </a:p>
        </p:txBody>
      </p:sp>
      <p:pic>
        <p:nvPicPr>
          <p:cNvPr id="5" name="Picture 4" descr="A black and white bubble&#10;&#10;Description automatically generated with medium confidence">
            <a:extLst>
              <a:ext uri="{FF2B5EF4-FFF2-40B4-BE49-F238E27FC236}">
                <a16:creationId xmlns:a16="http://schemas.microsoft.com/office/drawing/2014/main" id="{9BEE24E5-9C19-894E-00F8-4B7D3665D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61" y="2903443"/>
            <a:ext cx="7771758" cy="5022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5F91F-1EB2-B9EF-045A-CB5E79E079CB}"/>
              </a:ext>
            </a:extLst>
          </p:cNvPr>
          <p:cNvSpPr txBox="1"/>
          <p:nvPr/>
        </p:nvSpPr>
        <p:spPr>
          <a:xfrm>
            <a:off x="10575379" y="4493590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Free answer! </a:t>
            </a:r>
          </a:p>
        </p:txBody>
      </p:sp>
    </p:spTree>
    <p:extLst>
      <p:ext uri="{BB962C8B-B14F-4D97-AF65-F5344CB8AC3E}">
        <p14:creationId xmlns:p14="http://schemas.microsoft.com/office/powerpoint/2010/main" val="2293102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735451" y="1732957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1" y="0"/>
                </a:lnTo>
                <a:lnTo>
                  <a:pt x="11869591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3209205" y="1211698"/>
            <a:ext cx="11869591" cy="7863604"/>
          </a:xfrm>
          <a:custGeom>
            <a:avLst/>
            <a:gdLst/>
            <a:ahLst/>
            <a:cxnLst/>
            <a:rect l="l" t="t" r="r" b="b"/>
            <a:pathLst>
              <a:path w="11869591" h="7863604">
                <a:moveTo>
                  <a:pt x="0" y="0"/>
                </a:moveTo>
                <a:lnTo>
                  <a:pt x="11869590" y="0"/>
                </a:lnTo>
                <a:lnTo>
                  <a:pt x="11869590" y="7863604"/>
                </a:lnTo>
                <a:lnTo>
                  <a:pt x="0" y="7863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/>
          <p:cNvSpPr txBox="1"/>
          <p:nvPr/>
        </p:nvSpPr>
        <p:spPr>
          <a:xfrm>
            <a:off x="4388991" y="4559633"/>
            <a:ext cx="9510019" cy="142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11043" spc="320" dirty="0">
                <a:solidFill>
                  <a:srgbClr val="000000"/>
                </a:solidFill>
                <a:latin typeface="Porcelain"/>
              </a:rPr>
              <a:t>Let’s start! </a:t>
            </a:r>
          </a:p>
        </p:txBody>
      </p:sp>
      <p:sp>
        <p:nvSpPr>
          <p:cNvPr id="10" name="Freeform 10"/>
          <p:cNvSpPr/>
          <p:nvPr/>
        </p:nvSpPr>
        <p:spPr>
          <a:xfrm>
            <a:off x="7647146" y="6382033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8" y="0"/>
                </a:lnTo>
                <a:lnTo>
                  <a:pt x="2993708" y="183364"/>
                </a:lnTo>
                <a:lnTo>
                  <a:pt x="0" y="1833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8821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784C47E-1349-C052-571D-E64940E2CD93}"/>
              </a:ext>
            </a:extLst>
          </p:cNvPr>
          <p:cNvSpPr txBox="1"/>
          <p:nvPr/>
        </p:nvSpPr>
        <p:spPr>
          <a:xfrm>
            <a:off x="4380514" y="1278904"/>
            <a:ext cx="951001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Which is longer?</a:t>
            </a:r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479E929-81DE-A1F2-9DFD-A254158DAB59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6B2B1EE-5EA1-40C3-A6FC-E7B63CAB2195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The Amazon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37160AD3-E8D4-106F-93BB-BA948E02C598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The Yangtze</a:t>
            </a:r>
          </a:p>
        </p:txBody>
      </p:sp>
      <p:pic>
        <p:nvPicPr>
          <p:cNvPr id="2050" name="Picture 2" descr="Amazon: Earth's Mightiest River | Live Science">
            <a:extLst>
              <a:ext uri="{FF2B5EF4-FFF2-40B4-BE49-F238E27FC236}">
                <a16:creationId xmlns:a16="http://schemas.microsoft.com/office/drawing/2014/main" id="{91E3D9CC-D909-485A-8F50-BA853988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97" y="3619044"/>
            <a:ext cx="5029200" cy="33467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angtze river cruises | Mundy Cruising">
            <a:extLst>
              <a:ext uri="{FF2B5EF4-FFF2-40B4-BE49-F238E27FC236}">
                <a16:creationId xmlns:a16="http://schemas.microsoft.com/office/drawing/2014/main" id="{DA786393-B34D-9878-76FB-FA924479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66" y="3728974"/>
            <a:ext cx="5447320" cy="30892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BE317B5-DD80-E14D-A088-4572CDED8B8A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962887"/>
            <a:ext cx="18288000" cy="3324113"/>
            <a:chOff x="0" y="0"/>
            <a:chExt cx="4816593" cy="875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75486"/>
            </a:xfrm>
            <a:custGeom>
              <a:avLst/>
              <a:gdLst/>
              <a:ahLst/>
              <a:cxnLst/>
              <a:rect l="l" t="t" r="r" b="b"/>
              <a:pathLst>
                <a:path w="4816592" h="875486">
                  <a:moveTo>
                    <a:pt x="0" y="0"/>
                  </a:moveTo>
                  <a:lnTo>
                    <a:pt x="4816592" y="0"/>
                  </a:lnTo>
                  <a:lnTo>
                    <a:pt x="4816592" y="875486"/>
                  </a:lnTo>
                  <a:lnTo>
                    <a:pt x="0" y="875486"/>
                  </a:lnTo>
                  <a:close/>
                </a:path>
              </a:pathLst>
            </a:custGeom>
            <a:solidFill>
              <a:srgbClr val="FFC96A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9135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079B83-B521-4D40-BD5A-7B57536A507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06754" y="729788"/>
            <a:ext cx="15078796" cy="9025061"/>
            <a:chOff x="2735451" y="1211698"/>
            <a:chExt cx="12343345" cy="838486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07907B5-EC7F-F918-845F-B3B75F1E11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735451" y="1732957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1" y="0"/>
                  </a:lnTo>
                  <a:lnTo>
                    <a:pt x="11869591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1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651407B-0D08-187B-4127-0067313154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209205" y="1211698"/>
              <a:ext cx="11869591" cy="7863604"/>
            </a:xfrm>
            <a:custGeom>
              <a:avLst/>
              <a:gdLst/>
              <a:ahLst/>
              <a:cxnLst/>
              <a:rect l="l" t="t" r="r" b="b"/>
              <a:pathLst>
                <a:path w="11869591" h="7863604">
                  <a:moveTo>
                    <a:pt x="0" y="0"/>
                  </a:moveTo>
                  <a:lnTo>
                    <a:pt x="11869590" y="0"/>
                  </a:lnTo>
                  <a:lnTo>
                    <a:pt x="11869590" y="7863604"/>
                  </a:lnTo>
                  <a:lnTo>
                    <a:pt x="0" y="78636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7" name="Freeform 7"/>
          <p:cNvSpPr/>
          <p:nvPr/>
        </p:nvSpPr>
        <p:spPr>
          <a:xfrm rot="10160715">
            <a:off x="-8729278" y="8776204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2"/>
                </a:lnTo>
                <a:lnTo>
                  <a:pt x="0" y="9641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 rot="-4554398">
            <a:off x="11243498" y="-723057"/>
            <a:ext cx="13257643" cy="964192"/>
          </a:xfrm>
          <a:custGeom>
            <a:avLst/>
            <a:gdLst/>
            <a:ahLst/>
            <a:cxnLst/>
            <a:rect l="l" t="t" r="r" b="b"/>
            <a:pathLst>
              <a:path w="13257643" h="964192">
                <a:moveTo>
                  <a:pt x="0" y="0"/>
                </a:moveTo>
                <a:lnTo>
                  <a:pt x="13257643" y="0"/>
                </a:lnTo>
                <a:lnTo>
                  <a:pt x="13257643" y="964193"/>
                </a:lnTo>
                <a:lnTo>
                  <a:pt x="0" y="9641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1208CF5-4204-5534-0822-5FF4C38AC12A}"/>
              </a:ext>
            </a:extLst>
          </p:cNvPr>
          <p:cNvSpPr txBox="1"/>
          <p:nvPr/>
        </p:nvSpPr>
        <p:spPr>
          <a:xfrm>
            <a:off x="2286000" y="1278904"/>
            <a:ext cx="13520806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The Amazon is longer than the Yangtze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23C859EE-2960-D9E8-45CC-0A56D7673BCA}"/>
              </a:ext>
            </a:extLst>
          </p:cNvPr>
          <p:cNvSpPr/>
          <p:nvPr/>
        </p:nvSpPr>
        <p:spPr>
          <a:xfrm>
            <a:off x="7647144" y="2708136"/>
            <a:ext cx="2993707" cy="183365"/>
          </a:xfrm>
          <a:custGeom>
            <a:avLst/>
            <a:gdLst/>
            <a:ahLst/>
            <a:cxnLst/>
            <a:rect l="l" t="t" r="r" b="b"/>
            <a:pathLst>
              <a:path w="2993707" h="183365">
                <a:moveTo>
                  <a:pt x="0" y="0"/>
                </a:moveTo>
                <a:lnTo>
                  <a:pt x="2993707" y="0"/>
                </a:lnTo>
                <a:lnTo>
                  <a:pt x="2993707" y="183365"/>
                </a:lnTo>
                <a:lnTo>
                  <a:pt x="0" y="183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1070D2C-2A53-7B76-3656-B9B4872B547D}"/>
              </a:ext>
            </a:extLst>
          </p:cNvPr>
          <p:cNvSpPr txBox="1"/>
          <p:nvPr/>
        </p:nvSpPr>
        <p:spPr>
          <a:xfrm>
            <a:off x="2600901" y="6957232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6400km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2EF8-C5B8-464D-858E-70F927C3D062}"/>
              </a:ext>
            </a:extLst>
          </p:cNvPr>
          <p:cNvSpPr txBox="1"/>
          <p:nvPr/>
        </p:nvSpPr>
        <p:spPr>
          <a:xfrm>
            <a:off x="9700291" y="6819339"/>
            <a:ext cx="605790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1"/>
              </a:lnSpc>
            </a:pPr>
            <a:r>
              <a:rPr lang="en-US" sz="8000" spc="320" dirty="0">
                <a:solidFill>
                  <a:srgbClr val="000000"/>
                </a:solidFill>
                <a:latin typeface="Porcelain"/>
              </a:rPr>
              <a:t>6300km</a:t>
            </a:r>
          </a:p>
        </p:txBody>
      </p:sp>
      <p:pic>
        <p:nvPicPr>
          <p:cNvPr id="15" name="Picture 2" descr="Amazon: Earth's Mightiest River | Live Science">
            <a:extLst>
              <a:ext uri="{FF2B5EF4-FFF2-40B4-BE49-F238E27FC236}">
                <a16:creationId xmlns:a16="http://schemas.microsoft.com/office/drawing/2014/main" id="{A17FDBE8-DB25-9160-4FF5-3D2FAFB5E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97" y="3619044"/>
            <a:ext cx="5029200" cy="334670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Yangtze river cruises | Mundy Cruising">
            <a:extLst>
              <a:ext uri="{FF2B5EF4-FFF2-40B4-BE49-F238E27FC236}">
                <a16:creationId xmlns:a16="http://schemas.microsoft.com/office/drawing/2014/main" id="{495578CF-4E19-B168-3AEF-2E8790F8B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66" y="3728974"/>
            <a:ext cx="5447320" cy="30892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83D8C10-833B-6CD7-4657-E0A37A899949}"/>
              </a:ext>
            </a:extLst>
          </p:cNvPr>
          <p:cNvSpPr/>
          <p:nvPr/>
        </p:nvSpPr>
        <p:spPr>
          <a:xfrm>
            <a:off x="2431798" y="3145712"/>
            <a:ext cx="6396105" cy="5715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045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4830</TotalTime>
  <Words>626</Words>
  <Application>Microsoft Office PowerPoint</Application>
  <PresentationFormat>Custom</PresentationFormat>
  <Paragraphs>148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Porcelain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Yellow English Types of Sentences Presentation </dc:title>
  <cp:lastModifiedBy>Alana Hillary</cp:lastModifiedBy>
  <cp:revision>7</cp:revision>
  <dcterms:created xsi:type="dcterms:W3CDTF">2006-08-16T00:00:00Z</dcterms:created>
  <dcterms:modified xsi:type="dcterms:W3CDTF">2024-03-18T02:59:05Z</dcterms:modified>
  <dc:identifier>DAF7nvNA0UY</dc:identifier>
</cp:coreProperties>
</file>